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5" r:id="rId1"/>
  </p:sldMasterIdLst>
  <p:notesMasterIdLst>
    <p:notesMasterId r:id="rId21"/>
  </p:notesMasterIdLst>
  <p:sldIdLst>
    <p:sldId id="383" r:id="rId2"/>
    <p:sldId id="400" r:id="rId3"/>
    <p:sldId id="408" r:id="rId4"/>
    <p:sldId id="409" r:id="rId5"/>
    <p:sldId id="280" r:id="rId6"/>
    <p:sldId id="323" r:id="rId7"/>
    <p:sldId id="297" r:id="rId8"/>
    <p:sldId id="390" r:id="rId9"/>
    <p:sldId id="401" r:id="rId10"/>
    <p:sldId id="397" r:id="rId11"/>
    <p:sldId id="392" r:id="rId12"/>
    <p:sldId id="395" r:id="rId13"/>
    <p:sldId id="332" r:id="rId14"/>
    <p:sldId id="394" r:id="rId15"/>
    <p:sldId id="262" r:id="rId16"/>
    <p:sldId id="406" r:id="rId17"/>
    <p:sldId id="405" r:id="rId18"/>
    <p:sldId id="318" r:id="rId19"/>
    <p:sldId id="376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EE1712"/>
    <a:srgbClr val="FF9966"/>
    <a:srgbClr val="4DF151"/>
    <a:srgbClr val="FFFF99"/>
    <a:srgbClr val="00CC66"/>
    <a:srgbClr val="E8EB6B"/>
    <a:srgbClr val="C49500"/>
    <a:srgbClr val="FFC305"/>
    <a:srgbClr val="FFCC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24" autoAdjust="0"/>
  </p:normalViewPr>
  <p:slideViewPr>
    <p:cSldViewPr>
      <p:cViewPr>
        <p:scale>
          <a:sx n="89" d="100"/>
          <a:sy n="89" d="100"/>
        </p:scale>
        <p:origin x="-540" y="-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6A0EA39-D24C-4720-9044-8130BD3072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7272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AB3CDC-1DCB-4946-9A2E-1EEA30D2F17C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49D8CD-98F2-45DA-90AB-37BFC44C36CE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044A83-1C83-4D31-B635-DF4225667EC0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9B47AC-15D6-4BAD-9B75-0CF7BD02322A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A0EA39-D24C-4720-9044-8130BD3072F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883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A0EA39-D24C-4720-9044-8130BD3072F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883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2A8B4D-0E23-430A-8DD8-0B73E37C5246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805CF7-961D-4F74-81EC-C3DDC44BA2D5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165183-D256-4B3C-8C25-3C2AC576B866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A0EA39-D24C-4720-9044-8130BD3072F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333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A0EA39-D24C-4720-9044-8130BD3072F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16597F-C7CF-4F96-BFF7-BAAA35CC6D07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D559D-C4F6-422D-B672-42B623CDFC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EE352-53E6-45C5-8DCC-DF46FF73574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53A4F1-D9B8-4645-9D01-D1DF3FF8B96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E5310-3C2F-42BA-88C2-1393A7608F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2F4767-1F0C-4B82-9A70-BDFDA0839AC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B214957D-2DEB-4145-B061-C94E1177A79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B06FF-ADCE-4231-8C29-E41E88DC393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F8BEE2-B7BA-4D44-B38E-69D244FE764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6B4708-EB12-484B-8F15-626D5BF7460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4E1409-A893-4433-B10E-32D702ACDFD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744E4B-8560-4211-85FF-6F5B23CAF3B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97D106-8806-42C7-8851-F45A35C4CCF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50000"/>
                <a:satMod val="180000"/>
              </a:schemeClr>
            </a:gs>
            <a:gs pos="100000">
              <a:schemeClr val="bg2">
                <a:shade val="45000"/>
                <a:satMod val="12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07676EA5-D431-4517-A903-7EF111C76FB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  <p:sldLayoutId id="2147484107" r:id="rId12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2" b="5287"/>
          <a:stretch/>
        </p:blipFill>
        <p:spPr>
          <a:xfrm>
            <a:off x="0" y="0"/>
            <a:ext cx="914161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76200"/>
            <a:ext cx="84582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spc="3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Safety In </a:t>
            </a:r>
            <a:r>
              <a:rPr lang="en-US" sz="6000" b="1" spc="3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sz="6000" b="1" spc="3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he</a:t>
            </a:r>
          </a:p>
          <a:p>
            <a:pPr algn="ctr">
              <a:defRPr/>
            </a:pPr>
            <a:r>
              <a:rPr lang="en-US" sz="6000" b="1" spc="3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Oil &amp; Gas Fields</a:t>
            </a:r>
            <a:endParaRPr lang="en-US" sz="6000" b="1" spc="3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96200" y="60198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E8EB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  <a:endParaRPr lang="en-US" sz="3600" b="1" dirty="0">
              <a:solidFill>
                <a:srgbClr val="E8EB6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cago" pitchFamily="34" charset="0"/>
              </a:rPr>
              <a:t>UNORGANIZED SUPPRESSION</a:t>
            </a:r>
          </a:p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cago" pitchFamily="34" charset="0"/>
              </a:rPr>
              <a:t>EFFORTS!!!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leader-main-1019080316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9" y="3200400"/>
            <a:ext cx="3581401" cy="25907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1804293"/>
            <a:ext cx="35814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GOOD INTENTIONS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ARE NO SUBSTITUTE FOR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SAFETY</a:t>
            </a:r>
          </a:p>
        </p:txBody>
      </p:sp>
      <p:sp>
        <p:nvSpPr>
          <p:cNvPr id="5" name="Rectangle 4"/>
          <p:cNvSpPr/>
          <p:nvPr/>
        </p:nvSpPr>
        <p:spPr>
          <a:xfrm>
            <a:off x="4114800" y="1096863"/>
            <a:ext cx="48006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WATCHOUT SITUATIONS:</a:t>
            </a:r>
          </a:p>
          <a:p>
            <a:endParaRPr lang="en-US" b="1" dirty="0" smtClean="0"/>
          </a:p>
          <a:p>
            <a:pPr algn="ctr">
              <a:buFont typeface="Arial" pitchFamily="34" charset="0"/>
              <a:buChar char="•"/>
            </a:pPr>
            <a:r>
              <a:rPr lang="en-US" dirty="0" smtClean="0"/>
              <a:t> Untrained and unequipped oil and gas  personnel suppressing fire.</a:t>
            </a:r>
          </a:p>
          <a:p>
            <a:pPr algn="ctr"/>
            <a:endParaRPr lang="en-US" dirty="0" smtClean="0"/>
          </a:p>
          <a:p>
            <a:pPr algn="ctr">
              <a:buFont typeface="Arial" pitchFamily="34" charset="0"/>
              <a:buChar char="•"/>
            </a:pPr>
            <a:r>
              <a:rPr lang="en-US" dirty="0" smtClean="0"/>
              <a:t> Unsupervised heavy equipment.</a:t>
            </a:r>
          </a:p>
          <a:p>
            <a:pPr algn="ctr"/>
            <a:endParaRPr lang="en-US" dirty="0" smtClean="0"/>
          </a:p>
          <a:p>
            <a:pPr algn="ctr">
              <a:buFont typeface="Arial" pitchFamily="34" charset="0"/>
              <a:buChar char="•"/>
            </a:pPr>
            <a:r>
              <a:rPr lang="en-US" dirty="0" smtClean="0"/>
              <a:t> Determine who is in command.</a:t>
            </a:r>
          </a:p>
          <a:p>
            <a:pPr algn="ctr"/>
            <a:endParaRPr lang="en-US" dirty="0" smtClean="0"/>
          </a:p>
          <a:p>
            <a:pPr algn="ctr">
              <a:buFont typeface="Arial" pitchFamily="34" charset="0"/>
              <a:buChar char="•"/>
            </a:pPr>
            <a:r>
              <a:rPr lang="en-US" dirty="0" smtClean="0"/>
              <a:t> Assume command or help devise a sound tactical plan of action.</a:t>
            </a:r>
          </a:p>
          <a:p>
            <a:pPr algn="ctr"/>
            <a:endParaRPr lang="en-US" dirty="0" smtClean="0"/>
          </a:p>
          <a:p>
            <a:pPr algn="ctr">
              <a:buFont typeface="Arial" pitchFamily="34" charset="0"/>
              <a:buChar char="•"/>
            </a:pPr>
            <a:r>
              <a:rPr lang="en-US" dirty="0" smtClean="0"/>
              <a:t> Be honest, if you see serious safety concerns, insist on mitigation actions.</a:t>
            </a:r>
          </a:p>
          <a:p>
            <a:pPr algn="ctr"/>
            <a:endParaRPr lang="en-US" dirty="0" smtClean="0"/>
          </a:p>
          <a:p>
            <a:pPr algn="ctr">
              <a:buFont typeface="Arial" pitchFamily="34" charset="0"/>
              <a:buChar char="•"/>
            </a:pPr>
            <a:r>
              <a:rPr lang="en-US" dirty="0" smtClean="0"/>
              <a:t> Only engage the fire when it has been determined it is safe to do so. If conditions warrant, disengage from the fire.</a:t>
            </a:r>
          </a:p>
          <a:p>
            <a:pPr algn="ctr"/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228600" y="5867400"/>
            <a:ext cx="3581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Don’t get drawn into </a:t>
            </a:r>
          </a:p>
          <a:p>
            <a:pPr algn="ctr"/>
            <a:r>
              <a:rPr lang="en-US" sz="1600" b="1" dirty="0" smtClean="0"/>
              <a:t>unorganized suppression efforts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0"/>
            <a:ext cx="875165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Chicago" pitchFamily="34" charset="0"/>
              </a:rPr>
              <a:t>FIRE EXTINGHUISHERS</a:t>
            </a:r>
            <a:endParaRPr lang="en-US" sz="3600" dirty="0">
              <a:solidFill>
                <a:schemeClr val="tx1"/>
              </a:solidFill>
              <a:latin typeface="Chicago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9568" y="3147565"/>
            <a:ext cx="4255078" cy="340563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LOOK FOR FIRE EXTINGUISHER RESIDUE</a:t>
            </a:r>
          </a:p>
          <a:p>
            <a:pPr marL="136525" indent="0" algn="ctr">
              <a:buNone/>
            </a:pPr>
            <a:endParaRPr lang="en-US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36525" indent="0" algn="ctr">
              <a:buNone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substance decomposes above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212°F and releases ammonia, nitrogen &amp; phosphorous oxides.</a:t>
            </a:r>
          </a:p>
          <a:p>
            <a:pPr marL="136525" indent="0" algn="ctr">
              <a:buNone/>
            </a:pPr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pPr marL="136525" indent="0" algn="ctr">
              <a:buNone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Avoid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exposure to the smoke and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fumes produced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by the burning residue.</a:t>
            </a:r>
          </a:p>
          <a:p>
            <a:pPr algn="ctr">
              <a:buNone/>
            </a:pPr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Back off and monitor or construct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your line in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a safer location!!!</a:t>
            </a:r>
          </a:p>
          <a:p>
            <a:pPr algn="ctr">
              <a:buNone/>
            </a:pPr>
            <a:endParaRPr lang="en-US" sz="1600" i="1" dirty="0" smtClean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6136" y="1054684"/>
            <a:ext cx="838686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It is not uncommon to find that industry personnel have attempted to suppress a fire prior to the arrival of suppression resources. These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fire extinguishers are not meant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for suppressing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large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wildland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fuels.</a:t>
            </a:r>
          </a:p>
          <a:p>
            <a:pPr algn="ctr"/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Three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wildland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firefighters on the NWCFMU were exposed to toxic fumes in 2008. One required medical treatment for irritation to the respiratory tract, shortness of breath, and severe headaches.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fire extinguisher 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365" y="3603334"/>
            <a:ext cx="4065235" cy="2570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510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cago" pitchFamily="34" charset="0"/>
              </a:rPr>
              <a:t>PRIVATE AIRCRAFT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0" y="12192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3362" y="823793"/>
            <a:ext cx="5100638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u="sng" dirty="0" smtClean="0">
              <a:solidFill>
                <a:schemeClr val="bg1"/>
              </a:solidFill>
              <a:cs typeface="Arial" charset="0"/>
            </a:endParaRPr>
          </a:p>
          <a:p>
            <a:pPr algn="ctr"/>
            <a:r>
              <a:rPr lang="en-US" dirty="0" smtClean="0">
                <a:cs typeface="Arial" charset="0"/>
              </a:rPr>
              <a:t>Oil &amp; Gas companies commonly use helicopters to support seismic operations and/or conduct routine pipeline inspections.</a:t>
            </a:r>
          </a:p>
          <a:p>
            <a:pPr algn="ctr"/>
            <a:r>
              <a:rPr lang="en-US" b="1" dirty="0" smtClean="0">
                <a:cs typeface="Arial" charset="0"/>
              </a:rPr>
              <a:t> </a:t>
            </a:r>
          </a:p>
          <a:p>
            <a:pPr algn="ctr"/>
            <a:r>
              <a:rPr lang="en-US" dirty="0" smtClean="0">
                <a:cs typeface="Arial" charset="0"/>
              </a:rPr>
              <a:t>Contact your local Dispatch Center if you see a helicopter working in the area. </a:t>
            </a:r>
          </a:p>
          <a:p>
            <a:pPr algn="ctr">
              <a:buFont typeface="Arial" charset="0"/>
              <a:buChar char="•"/>
            </a:pPr>
            <a:endParaRPr lang="en-US" sz="2000" dirty="0" smtClean="0">
              <a:cs typeface="Arial" charset="0"/>
            </a:endParaRPr>
          </a:p>
          <a:p>
            <a:pPr algn="ctr"/>
            <a:endParaRPr lang="en-US" sz="2000" dirty="0" smtClean="0">
              <a:cs typeface="Arial" charset="0"/>
            </a:endParaRPr>
          </a:p>
          <a:p>
            <a:pPr algn="ctr"/>
            <a:r>
              <a:rPr lang="en-US" sz="2400" b="1" dirty="0" smtClean="0">
                <a:cs typeface="Arial" charset="0"/>
              </a:rPr>
              <a:t>PROVIDE THE FOLLOWING INFORMATION</a:t>
            </a:r>
          </a:p>
          <a:p>
            <a:pPr algn="ctr">
              <a:buFont typeface="Arial" charset="0"/>
              <a:buChar char="•"/>
            </a:pPr>
            <a:endParaRPr lang="en-US" sz="2000" dirty="0" smtClean="0">
              <a:cs typeface="Arial" charset="0"/>
            </a:endParaRPr>
          </a:p>
          <a:p>
            <a:pPr algn="ctr">
              <a:buFont typeface="Arial" charset="0"/>
              <a:buChar char="•"/>
            </a:pPr>
            <a:r>
              <a:rPr lang="en-US" sz="2000" dirty="0" smtClean="0">
                <a:cs typeface="Arial" charset="0"/>
              </a:rPr>
              <a:t> Where you see the helicopter working</a:t>
            </a:r>
          </a:p>
          <a:p>
            <a:pPr algn="ctr"/>
            <a:endParaRPr lang="en-US" sz="2000" dirty="0" smtClean="0">
              <a:cs typeface="Arial" charset="0"/>
            </a:endParaRPr>
          </a:p>
          <a:p>
            <a:pPr algn="ctr">
              <a:buFont typeface="Arial" charset="0"/>
              <a:buChar char="•"/>
            </a:pPr>
            <a:r>
              <a:rPr lang="en-US" sz="2000" dirty="0" smtClean="0">
                <a:cs typeface="Arial" charset="0"/>
              </a:rPr>
              <a:t> Tail number (if possible)</a:t>
            </a:r>
          </a:p>
          <a:p>
            <a:pPr algn="ctr"/>
            <a:endParaRPr lang="en-US" sz="2000" dirty="0" smtClean="0">
              <a:cs typeface="Arial" charset="0"/>
            </a:endParaRPr>
          </a:p>
          <a:p>
            <a:pPr algn="ctr">
              <a:buFont typeface="Arial" charset="0"/>
              <a:buChar char="•"/>
            </a:pPr>
            <a:r>
              <a:rPr lang="en-US" sz="2000" dirty="0" smtClean="0">
                <a:cs typeface="Arial" charset="0"/>
              </a:rPr>
              <a:t> Make and Model of the helicopter</a:t>
            </a:r>
          </a:p>
          <a:p>
            <a:pPr algn="ctr"/>
            <a:r>
              <a:rPr lang="en-US" sz="2000" dirty="0" smtClean="0">
                <a:cs typeface="Arial" charset="0"/>
              </a:rPr>
              <a:t>(if possible)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686" y="332347"/>
            <a:ext cx="3174187" cy="2182253"/>
          </a:xfrm>
          <a:prstGeom prst="rect">
            <a:avLst/>
          </a:prstGeom>
          <a:effectLst>
            <a:outerShdw blurRad="50800" dist="101600" dir="18900000" algn="bl" rotWithShape="0">
              <a:schemeClr val="bg1">
                <a:alpha val="50000"/>
              </a:scheme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9" t="4959" r="18834" b="2604"/>
          <a:stretch/>
        </p:blipFill>
        <p:spPr>
          <a:xfrm>
            <a:off x="5787580" y="3124200"/>
            <a:ext cx="3118293" cy="3424237"/>
          </a:xfrm>
          <a:prstGeom prst="rect">
            <a:avLst/>
          </a:prstGeom>
          <a:effectLst>
            <a:outerShdw blurRad="50800" dist="127000" dir="18900000" algn="bl" rotWithShape="0">
              <a:schemeClr val="bg1">
                <a:alpha val="48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689"/>
            <a:ext cx="3352800" cy="881003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tx1"/>
                </a:solidFill>
                <a:latin typeface="Chicago" pitchFamily="34" charset="0"/>
              </a:rPr>
              <a:t>H</a:t>
            </a:r>
            <a:r>
              <a:rPr lang="en-US" sz="4800" baseline="-25000" dirty="0" smtClean="0">
                <a:solidFill>
                  <a:schemeClr val="tx1"/>
                </a:solidFill>
                <a:latin typeface="Chicago" pitchFamily="34" charset="0"/>
              </a:rPr>
              <a:t>2</a:t>
            </a:r>
            <a:r>
              <a:rPr lang="en-US" sz="4800" dirty="0" smtClean="0">
                <a:solidFill>
                  <a:schemeClr val="tx1"/>
                </a:solidFill>
                <a:latin typeface="Chicago" pitchFamily="34" charset="0"/>
              </a:rPr>
              <a:t>S</a:t>
            </a:r>
          </a:p>
        </p:txBody>
      </p:sp>
      <p:sp>
        <p:nvSpPr>
          <p:cNvPr id="2" name="Rectangle 1"/>
          <p:cNvSpPr/>
          <p:nvPr/>
        </p:nvSpPr>
        <p:spPr>
          <a:xfrm>
            <a:off x="3657600" y="306766"/>
            <a:ext cx="5257801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Arial"/>
              </a:rPr>
              <a:t>REMEMBER YOUR GAS BADGE</a:t>
            </a:r>
          </a:p>
          <a:p>
            <a:endParaRPr lang="en-US" sz="2000" u="sng" dirty="0">
              <a:latin typeface="Arial"/>
            </a:endParaRPr>
          </a:p>
          <a:p>
            <a:r>
              <a:rPr lang="en-US" sz="1600" u="sng" dirty="0" smtClean="0">
                <a:latin typeface="Arial"/>
              </a:rPr>
              <a:t>Operations </a:t>
            </a:r>
            <a:r>
              <a:rPr lang="en-US" sz="1600" u="sng" dirty="0">
                <a:latin typeface="Arial"/>
              </a:rPr>
              <a:t>involving H2S</a:t>
            </a:r>
          </a:p>
          <a:p>
            <a:r>
              <a:rPr lang="en-US" sz="1600" dirty="0" smtClean="0">
                <a:latin typeface="Symbol"/>
              </a:rPr>
              <a:t>·   </a:t>
            </a:r>
            <a:r>
              <a:rPr lang="en-US" sz="1600" dirty="0" smtClean="0">
                <a:latin typeface="Arial"/>
              </a:rPr>
              <a:t>Well </a:t>
            </a:r>
            <a:r>
              <a:rPr lang="en-US" sz="1600" dirty="0">
                <a:latin typeface="Arial"/>
              </a:rPr>
              <a:t>Servicing</a:t>
            </a:r>
          </a:p>
          <a:p>
            <a:r>
              <a:rPr lang="en-US" sz="1600" dirty="0">
                <a:latin typeface="Symbol"/>
              </a:rPr>
              <a:t>· </a:t>
            </a:r>
            <a:r>
              <a:rPr lang="en-US" sz="1600" dirty="0" smtClean="0">
                <a:latin typeface="Symbol"/>
              </a:rPr>
              <a:t>  </a:t>
            </a:r>
            <a:r>
              <a:rPr lang="en-US" sz="1600" dirty="0" smtClean="0">
                <a:latin typeface="Arial"/>
              </a:rPr>
              <a:t>Drilling</a:t>
            </a:r>
            <a:endParaRPr lang="en-US" sz="1600" dirty="0">
              <a:latin typeface="Arial"/>
            </a:endParaRPr>
          </a:p>
          <a:p>
            <a:r>
              <a:rPr lang="en-US" sz="1600" dirty="0">
                <a:latin typeface="Symbol"/>
              </a:rPr>
              <a:t>· </a:t>
            </a:r>
            <a:r>
              <a:rPr lang="en-US" sz="1600" dirty="0" smtClean="0">
                <a:latin typeface="Symbol"/>
              </a:rPr>
              <a:t>  </a:t>
            </a:r>
            <a:r>
              <a:rPr lang="en-US" sz="1600" dirty="0" smtClean="0">
                <a:latin typeface="Arial"/>
              </a:rPr>
              <a:t>Water </a:t>
            </a:r>
            <a:r>
              <a:rPr lang="en-US" sz="1600" dirty="0">
                <a:latin typeface="Arial"/>
              </a:rPr>
              <a:t>Hauling</a:t>
            </a:r>
          </a:p>
          <a:p>
            <a:r>
              <a:rPr lang="en-US" sz="1600" dirty="0" smtClean="0">
                <a:latin typeface="Symbol"/>
              </a:rPr>
              <a:t>·   </a:t>
            </a:r>
            <a:r>
              <a:rPr lang="en-US" sz="1600" dirty="0">
                <a:latin typeface="Arial"/>
              </a:rPr>
              <a:t>Well Stimulation</a:t>
            </a:r>
          </a:p>
          <a:p>
            <a:r>
              <a:rPr lang="en-US" sz="1600" dirty="0">
                <a:latin typeface="Symbol"/>
              </a:rPr>
              <a:t>· </a:t>
            </a:r>
            <a:r>
              <a:rPr lang="en-US" sz="1600" dirty="0" smtClean="0">
                <a:latin typeface="Symbol"/>
              </a:rPr>
              <a:t>  </a:t>
            </a:r>
            <a:r>
              <a:rPr lang="en-US" sz="1600" dirty="0" smtClean="0">
                <a:latin typeface="Arial"/>
              </a:rPr>
              <a:t>Production </a:t>
            </a:r>
            <a:r>
              <a:rPr lang="en-US" sz="1600" dirty="0">
                <a:latin typeface="Arial"/>
              </a:rPr>
              <a:t>Operations</a:t>
            </a:r>
          </a:p>
          <a:p>
            <a:pPr marL="285750" indent="-285750">
              <a:buFont typeface="Symbol"/>
              <a:buChar char="·"/>
            </a:pPr>
            <a:r>
              <a:rPr lang="en-US" sz="1600" dirty="0" smtClean="0">
                <a:latin typeface="Arial"/>
              </a:rPr>
              <a:t>Plant Operations</a:t>
            </a:r>
          </a:p>
          <a:p>
            <a:endParaRPr lang="en-US" dirty="0" smtClean="0">
              <a:latin typeface="Arial"/>
            </a:endParaRPr>
          </a:p>
          <a:p>
            <a:pPr algn="ctr"/>
            <a:r>
              <a:rPr lang="en-US" u="sng" dirty="0" smtClean="0">
                <a:solidFill>
                  <a:srgbClr val="FF0000"/>
                </a:solidFill>
                <a:latin typeface="Arial"/>
              </a:rPr>
              <a:t>LOCAL AREAS WITH H2S</a:t>
            </a:r>
          </a:p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FF0000"/>
                </a:solidFill>
                <a:latin typeface="Arial"/>
              </a:rPr>
              <a:t>3 mile radius of </a:t>
            </a:r>
            <a:r>
              <a:rPr lang="en-US" dirty="0" err="1" smtClean="0">
                <a:solidFill>
                  <a:srgbClr val="FF0000"/>
                </a:solidFill>
                <a:latin typeface="Arial"/>
              </a:rPr>
              <a:t>Rangely</a:t>
            </a:r>
            <a:endParaRPr lang="en-US" dirty="0" smtClean="0">
              <a:solidFill>
                <a:srgbClr val="FF0000"/>
              </a:solidFill>
              <a:latin typeface="Arial"/>
            </a:endParaRPr>
          </a:p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FF0000"/>
                </a:solidFill>
                <a:latin typeface="Arial"/>
              </a:rPr>
              <a:t>Wilson Creek – NW of Meeker</a:t>
            </a:r>
            <a:endParaRPr lang="en-US" dirty="0">
              <a:solidFill>
                <a:srgbClr val="FF0000"/>
              </a:solidFill>
              <a:latin typeface="Arial"/>
            </a:endParaRPr>
          </a:p>
          <a:p>
            <a:pPr marL="285750" indent="-285750">
              <a:buFont typeface="Symbol"/>
              <a:buChar char="·"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28956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477309"/>
            <a:ext cx="2895600" cy="21774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95421" y="91440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600" u="sng" dirty="0">
                <a:solidFill>
                  <a:prstClr val="black"/>
                </a:solidFill>
                <a:latin typeface="Arial"/>
              </a:rPr>
              <a:t>Sources of H2S</a:t>
            </a:r>
          </a:p>
          <a:p>
            <a:pPr lvl="0"/>
            <a:r>
              <a:rPr lang="en-US" sz="1600" dirty="0">
                <a:solidFill>
                  <a:prstClr val="black"/>
                </a:solidFill>
                <a:latin typeface="Symbol"/>
              </a:rPr>
              <a:t>·   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Confined spaces</a:t>
            </a:r>
          </a:p>
          <a:p>
            <a:pPr lvl="0"/>
            <a:r>
              <a:rPr lang="en-US" sz="1600" dirty="0">
                <a:solidFill>
                  <a:prstClr val="black"/>
                </a:solidFill>
                <a:latin typeface="Symbol"/>
              </a:rPr>
              <a:t>·   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Tank Batteries</a:t>
            </a:r>
          </a:p>
          <a:p>
            <a:pPr lvl="0"/>
            <a:r>
              <a:rPr lang="en-US" sz="1600" dirty="0">
                <a:solidFill>
                  <a:prstClr val="black"/>
                </a:solidFill>
                <a:latin typeface="Symbol"/>
              </a:rPr>
              <a:t>·   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M</a:t>
            </a:r>
            <a:r>
              <a:rPr lang="en-US" sz="1600" dirty="0" smtClean="0">
                <a:solidFill>
                  <a:prstClr val="black"/>
                </a:solidFill>
                <a:latin typeface="Arial"/>
              </a:rPr>
              <a:t>ud 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pits</a:t>
            </a:r>
          </a:p>
          <a:p>
            <a:pPr lvl="0"/>
            <a:r>
              <a:rPr lang="en-US" sz="1600" dirty="0">
                <a:solidFill>
                  <a:prstClr val="black"/>
                </a:solidFill>
                <a:latin typeface="Symbol"/>
              </a:rPr>
              <a:t>·   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Circulating tanks</a:t>
            </a:r>
          </a:p>
          <a:p>
            <a:pPr marL="285750" lvl="0" indent="-285750">
              <a:buFont typeface="Symbol"/>
              <a:buChar char="·"/>
            </a:pPr>
            <a:r>
              <a:rPr lang="en-US" sz="1600" dirty="0">
                <a:solidFill>
                  <a:prstClr val="black"/>
                </a:solidFill>
                <a:latin typeface="Arial"/>
              </a:rPr>
              <a:t>Wellheads</a:t>
            </a:r>
          </a:p>
          <a:p>
            <a:pPr marL="285750" lvl="0" indent="-285750">
              <a:buFont typeface="Symbol"/>
              <a:buChar char="·"/>
            </a:pPr>
            <a:r>
              <a:rPr lang="en-US" sz="1600" dirty="0">
                <a:solidFill>
                  <a:prstClr val="black"/>
                </a:solidFill>
                <a:latin typeface="Arial"/>
              </a:rPr>
              <a:t>Produced water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1" b="8889"/>
          <a:stretch/>
        </p:blipFill>
        <p:spPr>
          <a:xfrm>
            <a:off x="6019802" y="4477309"/>
            <a:ext cx="2895600" cy="21774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00400" y="4800600"/>
            <a:ext cx="27876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Visual Indicators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 smtClean="0"/>
              <a:t>Signs</a:t>
            </a:r>
          </a:p>
          <a:p>
            <a:pPr algn="ctr"/>
            <a:r>
              <a:rPr lang="en-US" sz="2000" b="1" dirty="0" smtClean="0"/>
              <a:t>Wind </a:t>
            </a:r>
            <a:r>
              <a:rPr lang="en-US" sz="2000" b="1" dirty="0" smtClean="0"/>
              <a:t>Socks</a:t>
            </a:r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7892" y="304800"/>
            <a:ext cx="8675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cago" pitchFamily="34" charset="0"/>
              </a:rPr>
              <a:t>EXPOSED SURFACE PIPELINES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568" y="1194924"/>
            <a:ext cx="5105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Flexible &amp; Steel pipe are used as temporary distribution lines for gas and/or produced water.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Adjust tactics to avoid exposing personnel to potential rupture. Flexible pipe will not withstand the temperatures produced by a wildfire.</a:t>
            </a:r>
          </a:p>
          <a:p>
            <a:pPr algn="ctr"/>
            <a:endParaRPr lang="en-US" sz="16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257557" y="3010806"/>
            <a:ext cx="501990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Report location to all assigned resources &amp; Dispatch. 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Contact operator to see if it can be shut off.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Industry informs us that “shut-off” is in fact more hazardous, the flow of gas inside the pipe acts as a cooling agent &amp; shut off creates the effect of “shaking up a pop can” 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CAUTION!!!! </a:t>
            </a:r>
          </a:p>
          <a:p>
            <a:pPr algn="ctr"/>
            <a:r>
              <a:rPr lang="en-US" i="1" dirty="0" smtClean="0"/>
              <a:t>Like an electrical line, it would still be charged with residual gas until purged.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55519" y="5867400"/>
            <a:ext cx="3424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Do not drive over exposed pipelines.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" t="18430" r="15077" b="6562"/>
          <a:stretch/>
        </p:blipFill>
        <p:spPr>
          <a:xfrm>
            <a:off x="5455519" y="1194924"/>
            <a:ext cx="3424545" cy="4520540"/>
          </a:xfrm>
          <a:prstGeom prst="rect">
            <a:avLst/>
          </a:prstGeom>
          <a:effectLst>
            <a:outerShdw blurRad="139700" dist="127000" dir="18900000" algn="bl" rotWithShape="0">
              <a:schemeClr val="bg1">
                <a:alpha val="72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angerous oil rig fire and blow out in the oilfield"/>
          <p:cNvPicPr>
            <a:picLocks noChangeAspect="1" noChangeArrowheads="1"/>
          </p:cNvPicPr>
          <p:nvPr/>
        </p:nvPicPr>
        <p:blipFill rotWithShape="1">
          <a:blip r:embed="rId3" cstate="print"/>
          <a:srcRect l="4378" t="17293" r="-4378" b="147"/>
          <a:stretch/>
        </p:blipFill>
        <p:spPr bwMode="auto">
          <a:xfrm>
            <a:off x="4876800" y="458222"/>
            <a:ext cx="4163812" cy="2187633"/>
          </a:xfrm>
          <a:prstGeom prst="rect">
            <a:avLst/>
          </a:prstGeom>
          <a:noFill/>
        </p:spPr>
      </p:pic>
      <p:pic>
        <p:nvPicPr>
          <p:cNvPr id="21506" name="Picture 2" descr="DSC03453"/>
          <p:cNvPicPr>
            <a:picLocks noGrp="1" noChangeAspect="1" noChangeArrowheads="1"/>
          </p:cNvPicPr>
          <p:nvPr>
            <p:ph/>
          </p:nvPr>
        </p:nvPicPr>
        <p:blipFill rotWithShape="1">
          <a:blip r:embed="rId4" cstate="print"/>
          <a:stretch/>
        </p:blipFill>
        <p:spPr>
          <a:xfrm>
            <a:off x="4907604" y="2989327"/>
            <a:ext cx="3904203" cy="2928153"/>
          </a:xfrm>
          <a:noFill/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74478" y="458222"/>
            <a:ext cx="4648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cago" pitchFamily="34" charset="0"/>
              </a:rPr>
              <a:t>INDUSTRY RELATED FIRES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cago" pitchFamily="34" charset="0"/>
            </a:endParaRPr>
          </a:p>
        </p:txBody>
      </p:sp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258097" y="2274936"/>
            <a:ext cx="42672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 &amp; PIT FIRES</a:t>
            </a:r>
          </a:p>
          <a:p>
            <a:pPr algn="ctr">
              <a:defRPr/>
            </a:pPr>
            <a:endParaRPr lang="en-U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U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26078" y="4800600"/>
            <a:ext cx="18790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Intensity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4876800" y="3012025"/>
            <a:ext cx="3949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Ignite Adjacent Fuels</a:t>
            </a:r>
          </a:p>
        </p:txBody>
      </p:sp>
      <p:sp>
        <p:nvSpPr>
          <p:cNvPr id="8" name="Rectangle 7"/>
          <p:cNvSpPr/>
          <p:nvPr/>
        </p:nvSpPr>
        <p:spPr>
          <a:xfrm>
            <a:off x="4818196" y="5938268"/>
            <a:ext cx="4038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/>
              <a:t>Catchment pits do not contain just water… </a:t>
            </a:r>
            <a:r>
              <a:rPr lang="en-US" b="1" dirty="0" smtClean="0"/>
              <a:t>DO NOT </a:t>
            </a:r>
            <a:r>
              <a:rPr lang="en-US" dirty="0" smtClean="0"/>
              <a:t>use as a dip site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876800" y="2245745"/>
            <a:ext cx="3949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Avoid Smoke (Health Hazards)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8097" y="3212080"/>
            <a:ext cx="4267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  <a:defRPr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/>
              <a:t>Do not attempt to extinguish a rig fire or an involved pit</a:t>
            </a:r>
          </a:p>
          <a:p>
            <a:pPr algn="ctr">
              <a:defRPr/>
            </a:pPr>
            <a:endParaRPr lang="en-US" sz="2000" dirty="0" smtClean="0"/>
          </a:p>
          <a:p>
            <a:pPr algn="ctr">
              <a:buFont typeface="Courier New" pitchFamily="49" charset="0"/>
              <a:buChar char="o"/>
              <a:defRPr/>
            </a:pPr>
            <a:r>
              <a:rPr lang="en-US" sz="2000" dirty="0" smtClean="0"/>
              <a:t> Concentrate your suppression efforts on the </a:t>
            </a:r>
            <a:r>
              <a:rPr lang="en-US" sz="2000" dirty="0" err="1" smtClean="0"/>
              <a:t>wildland</a:t>
            </a:r>
            <a:r>
              <a:rPr lang="en-US" sz="2000" dirty="0" smtClean="0"/>
              <a:t> fuels !!</a:t>
            </a:r>
          </a:p>
          <a:p>
            <a:pPr algn="ctr">
              <a:defRPr/>
            </a:pPr>
            <a:endParaRPr lang="en-US" sz="2000" dirty="0" smtClean="0"/>
          </a:p>
          <a:p>
            <a:pPr algn="ctr">
              <a:buFont typeface="Courier New" pitchFamily="49" charset="0"/>
              <a:buChar char="o"/>
              <a:defRPr/>
            </a:pPr>
            <a:r>
              <a:rPr lang="en-US" sz="2000" dirty="0" smtClean="0"/>
              <a:t> Coordinate with industry and/or responding fire departments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286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cago" pitchFamily="34" charset="0"/>
              </a:rPr>
              <a:t>COMMON OIL &amp; GAS FACILITIES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cago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96465" y="4260302"/>
            <a:ext cx="3810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/>
              <a:t>CONDENSATE TANKS</a:t>
            </a:r>
          </a:p>
          <a:p>
            <a:pPr algn="ctr">
              <a:defRPr/>
            </a:pPr>
            <a:endParaRPr lang="en-US" sz="2000" b="1" dirty="0" smtClean="0"/>
          </a:p>
          <a:p>
            <a:pPr algn="ctr">
              <a:buFont typeface="Arial" pitchFamily="34" charset="0"/>
              <a:buChar char="•"/>
              <a:defRPr/>
            </a:pPr>
            <a:r>
              <a:rPr lang="en-US" sz="2000" b="1" dirty="0" smtClean="0"/>
              <a:t> Contents are flammable</a:t>
            </a:r>
          </a:p>
          <a:p>
            <a:pPr algn="ctr">
              <a:defRPr/>
            </a:pPr>
            <a:endParaRPr lang="en-US" sz="2000" b="1" dirty="0" smtClean="0"/>
          </a:p>
          <a:p>
            <a:pPr algn="ctr">
              <a:buFont typeface="Arial" pitchFamily="34" charset="0"/>
              <a:buChar char="•"/>
              <a:defRPr/>
            </a:pPr>
            <a:r>
              <a:rPr lang="en-US" sz="2000" b="1" dirty="0" smtClean="0"/>
              <a:t> Do not use to fill engines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" y="1295400"/>
            <a:ext cx="3886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/>
              <a:t>OLD WELL PADS</a:t>
            </a:r>
          </a:p>
          <a:p>
            <a:pPr algn="ctr">
              <a:defRPr/>
            </a:pPr>
            <a:endParaRPr lang="en-US" sz="2000" b="1" dirty="0" smtClean="0"/>
          </a:p>
          <a:p>
            <a:pPr algn="ctr">
              <a:buFont typeface="Arial" pitchFamily="34" charset="0"/>
              <a:buChar char="•"/>
              <a:defRPr/>
            </a:pPr>
            <a:r>
              <a:rPr lang="en-US" sz="2000" b="1" dirty="0" smtClean="0"/>
              <a:t> Driving obstructions</a:t>
            </a:r>
          </a:p>
          <a:p>
            <a:pPr algn="ctr">
              <a:buFont typeface="Arial" pitchFamily="34" charset="0"/>
              <a:buChar char="•"/>
              <a:defRPr/>
            </a:pPr>
            <a:endParaRPr lang="en-US" sz="2000" b="1" dirty="0" smtClean="0"/>
          </a:p>
          <a:p>
            <a:pPr algn="ctr">
              <a:buFont typeface="Arial" pitchFamily="34" charset="0"/>
              <a:buChar char="•"/>
              <a:defRPr/>
            </a:pPr>
            <a:r>
              <a:rPr lang="en-US" sz="2000" b="1" dirty="0" smtClean="0"/>
              <a:t> High pressure – Natural gas</a:t>
            </a:r>
          </a:p>
          <a:p>
            <a:pPr algn="ctr">
              <a:defRPr/>
            </a:pPr>
            <a:endParaRPr lang="en-US" sz="2000" b="1" dirty="0" smtClean="0"/>
          </a:p>
          <a:p>
            <a:pPr algn="ctr">
              <a:buFont typeface="Arial" pitchFamily="34" charset="0"/>
              <a:buChar char="•"/>
              <a:defRPr/>
            </a:pPr>
            <a:r>
              <a:rPr lang="en-US" sz="2000" b="1" dirty="0" smtClean="0"/>
              <a:t> Possible leaks</a:t>
            </a:r>
          </a:p>
          <a:p>
            <a:pPr>
              <a:defRPr/>
            </a:pPr>
            <a:endParaRPr lang="en-US" b="1" dirty="0" smtClean="0">
              <a:solidFill>
                <a:schemeClr val="bg1"/>
              </a:solidFill>
            </a:endParaRPr>
          </a:p>
        </p:txBody>
      </p:sp>
      <p:pic>
        <p:nvPicPr>
          <p:cNvPr id="1029" name="Picture 5" descr="http://3.bp.blogspot.com/_-O7MwPwwtO8/RpEZzYUaBBI/AAAAAAAAAEw/zk0McK-BBaw/s400/PDR_0218_edited.JPG"/>
          <p:cNvPicPr>
            <a:picLocks noChangeAspect="1" noChangeArrowheads="1"/>
          </p:cNvPicPr>
          <p:nvPr/>
        </p:nvPicPr>
        <p:blipFill rotWithShape="1">
          <a:blip r:embed="rId2" cstate="print"/>
          <a:srcRect t="8545"/>
          <a:stretch/>
        </p:blipFill>
        <p:spPr bwMode="auto">
          <a:xfrm>
            <a:off x="4861232" y="1142524"/>
            <a:ext cx="3835400" cy="2630744"/>
          </a:xfrm>
          <a:prstGeom prst="rect">
            <a:avLst/>
          </a:prstGeom>
          <a:noFill/>
        </p:spPr>
      </p:pic>
      <p:pic>
        <p:nvPicPr>
          <p:cNvPr id="7169" name="Picture 1" descr="\\ilmcome6na1\Photos2\Minerals\Beartooth\COC19058\18-15\P1000055.JPG"/>
          <p:cNvPicPr>
            <a:picLocks noChangeAspect="1" noChangeArrowheads="1"/>
          </p:cNvPicPr>
          <p:nvPr/>
        </p:nvPicPr>
        <p:blipFill rotWithShape="1">
          <a:blip r:embed="rId3" cstate="print"/>
          <a:srcRect l="6685" t="12835" b="9173"/>
          <a:stretch/>
        </p:blipFill>
        <p:spPr bwMode="auto">
          <a:xfrm>
            <a:off x="340659" y="4038599"/>
            <a:ext cx="3980075" cy="24949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cago" pitchFamily="34" charset="0"/>
              </a:rPr>
              <a:t>LARGE INDUSTRY FACILITIES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cago" pitchFamily="34" charset="0"/>
            </a:endParaRPr>
          </a:p>
        </p:txBody>
      </p:sp>
      <p:pic>
        <p:nvPicPr>
          <p:cNvPr id="4" name="Picture 3" descr="P7230375.JPG"/>
          <p:cNvPicPr>
            <a:picLocks noChangeAspect="1"/>
          </p:cNvPicPr>
          <p:nvPr/>
        </p:nvPicPr>
        <p:blipFill rotWithShape="1">
          <a:blip r:embed="rId2" cstate="print"/>
          <a:srcRect t="6493" b="6598"/>
          <a:stretch/>
        </p:blipFill>
        <p:spPr>
          <a:xfrm>
            <a:off x="228600" y="4012790"/>
            <a:ext cx="4140200" cy="2566219"/>
          </a:xfrm>
          <a:prstGeom prst="rect">
            <a:avLst/>
          </a:prstGeom>
        </p:spPr>
      </p:pic>
      <p:pic>
        <p:nvPicPr>
          <p:cNvPr id="6150" name="Picture 6" descr="http://nmes.files.wordpress.com/2007/12/ngc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371600"/>
            <a:ext cx="4114800" cy="26289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800600" y="4333756"/>
            <a:ext cx="41148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/>
              <a:t>COMPRESSOR STATIONS</a:t>
            </a:r>
          </a:p>
          <a:p>
            <a:pPr algn="ctr">
              <a:defRPr/>
            </a:pPr>
            <a:endParaRPr lang="en-US" sz="2000" b="1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b="1" dirty="0" smtClean="0"/>
              <a:t> Normally unoccupied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 smtClean="0"/>
              <a:t> High pressure lines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 smtClean="0"/>
              <a:t> Natural gas 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228600" y="1337254"/>
            <a:ext cx="41148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/>
              <a:t>GAS PLANTS</a:t>
            </a:r>
          </a:p>
          <a:p>
            <a:pPr algn="ctr">
              <a:defRPr/>
            </a:pPr>
            <a:endParaRPr lang="en-US" sz="2000" b="1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b="1" dirty="0" smtClean="0"/>
              <a:t> 1- 2 people – 24 hours a day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 smtClean="0"/>
              <a:t> Pressurized natural gas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 smtClean="0"/>
              <a:t> Pressurized vessels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 smtClean="0"/>
              <a:t> Natural gas liquids &amp; vapors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 smtClean="0"/>
              <a:t> Buried installations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 smtClean="0"/>
              <a:t> Amine (skin irritant)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344137" y="304800"/>
            <a:ext cx="4227862" cy="9144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tx1"/>
                </a:solidFill>
                <a:latin typeface="Chicago" pitchFamily="34" charset="0"/>
              </a:rPr>
              <a:t>MAN CAMPS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258" y="1447800"/>
            <a:ext cx="438374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Can be the size of a small town</a:t>
            </a:r>
          </a:p>
          <a:p>
            <a:pPr algn="ctr"/>
            <a:r>
              <a:rPr lang="en-US" sz="2000" b="1" dirty="0" smtClean="0"/>
              <a:t>with the potential for a large </a:t>
            </a:r>
          </a:p>
          <a:p>
            <a:pPr algn="ctr"/>
            <a:r>
              <a:rPr lang="en-US" sz="2000" b="1" dirty="0" smtClean="0"/>
              <a:t>number of evacuees</a:t>
            </a:r>
          </a:p>
          <a:p>
            <a:pPr algn="ctr"/>
            <a:endParaRPr lang="en-US" sz="2000" b="1" dirty="0" smtClean="0"/>
          </a:p>
          <a:p>
            <a:pPr algn="ctr"/>
            <a:r>
              <a:rPr lang="en-US" sz="2000" b="1" dirty="0" smtClean="0"/>
              <a:t>Some house as many as</a:t>
            </a:r>
          </a:p>
          <a:p>
            <a:pPr algn="ctr"/>
            <a:r>
              <a:rPr lang="en-US" sz="2000" b="1" dirty="0" smtClean="0"/>
              <a:t>400 workers</a:t>
            </a:r>
          </a:p>
          <a:p>
            <a:pPr algn="ctr"/>
            <a:endParaRPr lang="en-US" sz="2000" b="1" dirty="0" smtClean="0"/>
          </a:p>
          <a:p>
            <a:pPr algn="ctr"/>
            <a:r>
              <a:rPr lang="en-US" sz="2000" b="1" dirty="0" smtClean="0"/>
              <a:t>Possible structure protection</a:t>
            </a:r>
          </a:p>
          <a:p>
            <a:pPr algn="ctr"/>
            <a:endParaRPr lang="en-US" sz="2000" b="1" dirty="0" smtClean="0"/>
          </a:p>
          <a:p>
            <a:pPr algn="ctr"/>
            <a:r>
              <a:rPr lang="en-US" sz="2000" b="1" dirty="0" smtClean="0"/>
              <a:t>Is there a Safety Zone large enough for residents &amp; suppression resources</a:t>
            </a:r>
          </a:p>
          <a:p>
            <a:pPr algn="ctr"/>
            <a:endParaRPr lang="en-US" sz="2000" b="1" dirty="0" smtClean="0">
              <a:solidFill>
                <a:schemeClr val="bg1"/>
              </a:solidFill>
            </a:endParaRPr>
          </a:p>
          <a:p>
            <a:pPr algn="ctr"/>
            <a:endParaRPr lang="en-US" sz="2000" b="1" dirty="0" smtClean="0">
              <a:solidFill>
                <a:schemeClr val="bg1"/>
              </a:solidFill>
            </a:endParaRPr>
          </a:p>
          <a:p>
            <a:pPr algn="ctr"/>
            <a:endParaRPr lang="en-US" sz="2000" b="1" dirty="0" smtClean="0">
              <a:solidFill>
                <a:schemeClr val="bg1"/>
              </a:solidFill>
            </a:endParaRP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57200"/>
            <a:ext cx="3928782" cy="27581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762" y="3810000"/>
            <a:ext cx="3928782" cy="2429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00601" y="3570316"/>
            <a:ext cx="4105424" cy="290668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6000" dirty="0" smtClean="0">
                <a:solidFill>
                  <a:schemeClr val="tx1"/>
                </a:solidFill>
                <a:latin typeface="Arial Black" pitchFamily="34" charset="0"/>
              </a:rPr>
              <a:t>RISK </a:t>
            </a:r>
            <a:br>
              <a:rPr lang="en-US" sz="600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en-US" sz="6000" dirty="0" smtClean="0">
                <a:solidFill>
                  <a:schemeClr val="tx1"/>
                </a:solidFill>
                <a:latin typeface="Arial Black" pitchFamily="34" charset="0"/>
              </a:rPr>
              <a:t>vs. </a:t>
            </a:r>
            <a:br>
              <a:rPr lang="en-US" sz="600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en-US" sz="6000" dirty="0" smtClean="0">
                <a:solidFill>
                  <a:schemeClr val="tx1"/>
                </a:solidFill>
                <a:latin typeface="Arial Black" pitchFamily="34" charset="0"/>
              </a:rPr>
              <a:t>GAIN</a:t>
            </a:r>
            <a:endParaRPr lang="en-US" sz="60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038" y="401412"/>
            <a:ext cx="41558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STAY </a:t>
            </a:r>
          </a:p>
          <a:p>
            <a:pPr algn="ctr">
              <a:defRPr/>
            </a:pP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or </a:t>
            </a:r>
          </a:p>
          <a:p>
            <a:pPr algn="ctr">
              <a:defRPr/>
            </a:pP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GO?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2" r="4572" b="7230"/>
          <a:stretch/>
        </p:blipFill>
        <p:spPr>
          <a:xfrm>
            <a:off x="200038" y="3570316"/>
            <a:ext cx="4155832" cy="3070972"/>
          </a:xfrm>
          <a:prstGeom prst="rect">
            <a:avLst/>
          </a:prstGeom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9" r="8799" b="21885"/>
          <a:stretch/>
        </p:blipFill>
        <p:spPr>
          <a:xfrm>
            <a:off x="4800600" y="322549"/>
            <a:ext cx="4105424" cy="3020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9314" y="228600"/>
            <a:ext cx="8473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SITUATIONAL AWARENESS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2" y="1447800"/>
            <a:ext cx="3851148" cy="42672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3400" y="1596241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•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Maintain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situational awareness in the oil and gas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• Identify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and communicate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hazards</a:t>
            </a: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• Monitor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your environment and those around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9" t="13451" r="13198" b="11691"/>
          <a:stretch/>
        </p:blipFill>
        <p:spPr>
          <a:xfrm>
            <a:off x="1221718" y="1457325"/>
            <a:ext cx="6674508" cy="46149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9074" y="34379"/>
            <a:ext cx="8705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Incident Command can quickly begin to focus on public health &amp; safety rather than suppression. Be prepared to initiate evacuations. Take a good look around before getting your head down. On the “Whistle” fire in 2008 there were 90 people, 45+ vehicles &amp; heavy traffic on the main access road; all within a 2 mile radius of the fire.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/>
          <a:stretch/>
        </p:blipFill>
        <p:spPr bwMode="auto">
          <a:xfrm>
            <a:off x="238125" y="1323915"/>
            <a:ext cx="1209674" cy="15354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reeform 7"/>
          <p:cNvSpPr/>
          <p:nvPr/>
        </p:nvSpPr>
        <p:spPr>
          <a:xfrm>
            <a:off x="4770501" y="2255398"/>
            <a:ext cx="873252" cy="416052"/>
          </a:xfrm>
          <a:custGeom>
            <a:avLst/>
            <a:gdLst>
              <a:gd name="connsiteX0" fmla="*/ 0 w 873252"/>
              <a:gd name="connsiteY0" fmla="*/ 123444 h 416052"/>
              <a:gd name="connsiteX1" fmla="*/ 68580 w 873252"/>
              <a:gd name="connsiteY1" fmla="*/ 73152 h 416052"/>
              <a:gd name="connsiteX2" fmla="*/ 137160 w 873252"/>
              <a:gd name="connsiteY2" fmla="*/ 41148 h 416052"/>
              <a:gd name="connsiteX3" fmla="*/ 178308 w 873252"/>
              <a:gd name="connsiteY3" fmla="*/ 0 h 416052"/>
              <a:gd name="connsiteX4" fmla="*/ 228600 w 873252"/>
              <a:gd name="connsiteY4" fmla="*/ 9144 h 416052"/>
              <a:gd name="connsiteX5" fmla="*/ 274320 w 873252"/>
              <a:gd name="connsiteY5" fmla="*/ 41148 h 416052"/>
              <a:gd name="connsiteX6" fmla="*/ 320040 w 873252"/>
              <a:gd name="connsiteY6" fmla="*/ 45720 h 416052"/>
              <a:gd name="connsiteX7" fmla="*/ 379476 w 873252"/>
              <a:gd name="connsiteY7" fmla="*/ 41148 h 416052"/>
              <a:gd name="connsiteX8" fmla="*/ 434340 w 873252"/>
              <a:gd name="connsiteY8" fmla="*/ 41148 h 416052"/>
              <a:gd name="connsiteX9" fmla="*/ 470916 w 873252"/>
              <a:gd name="connsiteY9" fmla="*/ 32004 h 416052"/>
              <a:gd name="connsiteX10" fmla="*/ 521208 w 873252"/>
              <a:gd name="connsiteY10" fmla="*/ 27432 h 416052"/>
              <a:gd name="connsiteX11" fmla="*/ 566928 w 873252"/>
              <a:gd name="connsiteY11" fmla="*/ 27432 h 416052"/>
              <a:gd name="connsiteX12" fmla="*/ 635508 w 873252"/>
              <a:gd name="connsiteY12" fmla="*/ 45720 h 416052"/>
              <a:gd name="connsiteX13" fmla="*/ 694944 w 873252"/>
              <a:gd name="connsiteY13" fmla="*/ 68580 h 416052"/>
              <a:gd name="connsiteX14" fmla="*/ 722376 w 873252"/>
              <a:gd name="connsiteY14" fmla="*/ 141732 h 416052"/>
              <a:gd name="connsiteX15" fmla="*/ 754380 w 873252"/>
              <a:gd name="connsiteY15" fmla="*/ 192024 h 416052"/>
              <a:gd name="connsiteX16" fmla="*/ 795528 w 873252"/>
              <a:gd name="connsiteY16" fmla="*/ 214884 h 416052"/>
              <a:gd name="connsiteX17" fmla="*/ 832104 w 873252"/>
              <a:gd name="connsiteY17" fmla="*/ 242316 h 416052"/>
              <a:gd name="connsiteX18" fmla="*/ 868680 w 873252"/>
              <a:gd name="connsiteY18" fmla="*/ 292608 h 416052"/>
              <a:gd name="connsiteX19" fmla="*/ 873252 w 873252"/>
              <a:gd name="connsiteY19" fmla="*/ 342900 h 416052"/>
              <a:gd name="connsiteX20" fmla="*/ 836676 w 873252"/>
              <a:gd name="connsiteY20" fmla="*/ 374904 h 416052"/>
              <a:gd name="connsiteX21" fmla="*/ 772668 w 873252"/>
              <a:gd name="connsiteY21" fmla="*/ 361188 h 416052"/>
              <a:gd name="connsiteX22" fmla="*/ 708660 w 873252"/>
              <a:gd name="connsiteY22" fmla="*/ 356616 h 416052"/>
              <a:gd name="connsiteX23" fmla="*/ 690372 w 873252"/>
              <a:gd name="connsiteY23" fmla="*/ 384048 h 416052"/>
              <a:gd name="connsiteX24" fmla="*/ 681228 w 873252"/>
              <a:gd name="connsiteY24" fmla="*/ 411480 h 416052"/>
              <a:gd name="connsiteX25" fmla="*/ 653796 w 873252"/>
              <a:gd name="connsiteY25" fmla="*/ 416052 h 416052"/>
              <a:gd name="connsiteX26" fmla="*/ 612648 w 873252"/>
              <a:gd name="connsiteY26" fmla="*/ 416052 h 416052"/>
              <a:gd name="connsiteX27" fmla="*/ 608076 w 873252"/>
              <a:gd name="connsiteY27" fmla="*/ 370332 h 416052"/>
              <a:gd name="connsiteX28" fmla="*/ 594360 w 873252"/>
              <a:gd name="connsiteY28" fmla="*/ 329184 h 416052"/>
              <a:gd name="connsiteX29" fmla="*/ 539496 w 873252"/>
              <a:gd name="connsiteY29" fmla="*/ 306324 h 416052"/>
              <a:gd name="connsiteX30" fmla="*/ 480060 w 873252"/>
              <a:gd name="connsiteY30" fmla="*/ 306324 h 416052"/>
              <a:gd name="connsiteX31" fmla="*/ 461772 w 873252"/>
              <a:gd name="connsiteY31" fmla="*/ 342900 h 416052"/>
              <a:gd name="connsiteX32" fmla="*/ 406908 w 873252"/>
              <a:gd name="connsiteY32" fmla="*/ 347472 h 416052"/>
              <a:gd name="connsiteX33" fmla="*/ 352044 w 873252"/>
              <a:gd name="connsiteY33" fmla="*/ 347472 h 416052"/>
              <a:gd name="connsiteX34" fmla="*/ 292608 w 873252"/>
              <a:gd name="connsiteY34" fmla="*/ 352044 h 416052"/>
              <a:gd name="connsiteX35" fmla="*/ 210312 w 873252"/>
              <a:gd name="connsiteY35" fmla="*/ 333756 h 416052"/>
              <a:gd name="connsiteX36" fmla="*/ 178308 w 873252"/>
              <a:gd name="connsiteY36" fmla="*/ 301752 h 416052"/>
              <a:gd name="connsiteX37" fmla="*/ 128016 w 873252"/>
              <a:gd name="connsiteY37" fmla="*/ 269748 h 416052"/>
              <a:gd name="connsiteX38" fmla="*/ 118872 w 873252"/>
              <a:gd name="connsiteY38" fmla="*/ 228600 h 416052"/>
              <a:gd name="connsiteX39" fmla="*/ 100584 w 873252"/>
              <a:gd name="connsiteY39" fmla="*/ 192024 h 416052"/>
              <a:gd name="connsiteX40" fmla="*/ 82296 w 873252"/>
              <a:gd name="connsiteY40" fmla="*/ 164592 h 416052"/>
              <a:gd name="connsiteX41" fmla="*/ 54864 w 873252"/>
              <a:gd name="connsiteY41" fmla="*/ 155448 h 416052"/>
              <a:gd name="connsiteX42" fmla="*/ 0 w 873252"/>
              <a:gd name="connsiteY42" fmla="*/ 123444 h 41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873252" h="416052">
                <a:moveTo>
                  <a:pt x="0" y="123444"/>
                </a:moveTo>
                <a:lnTo>
                  <a:pt x="68580" y="73152"/>
                </a:lnTo>
                <a:lnTo>
                  <a:pt x="137160" y="41148"/>
                </a:lnTo>
                <a:lnTo>
                  <a:pt x="178308" y="0"/>
                </a:lnTo>
                <a:lnTo>
                  <a:pt x="228600" y="9144"/>
                </a:lnTo>
                <a:lnTo>
                  <a:pt x="274320" y="41148"/>
                </a:lnTo>
                <a:lnTo>
                  <a:pt x="320040" y="45720"/>
                </a:lnTo>
                <a:lnTo>
                  <a:pt x="379476" y="41148"/>
                </a:lnTo>
                <a:lnTo>
                  <a:pt x="434340" y="41148"/>
                </a:lnTo>
                <a:lnTo>
                  <a:pt x="470916" y="32004"/>
                </a:lnTo>
                <a:lnTo>
                  <a:pt x="521208" y="27432"/>
                </a:lnTo>
                <a:lnTo>
                  <a:pt x="566928" y="27432"/>
                </a:lnTo>
                <a:lnTo>
                  <a:pt x="635508" y="45720"/>
                </a:lnTo>
                <a:lnTo>
                  <a:pt x="694944" y="68580"/>
                </a:lnTo>
                <a:lnTo>
                  <a:pt x="722376" y="141732"/>
                </a:lnTo>
                <a:lnTo>
                  <a:pt x="754380" y="192024"/>
                </a:lnTo>
                <a:lnTo>
                  <a:pt x="795528" y="214884"/>
                </a:lnTo>
                <a:lnTo>
                  <a:pt x="832104" y="242316"/>
                </a:lnTo>
                <a:lnTo>
                  <a:pt x="868680" y="292608"/>
                </a:lnTo>
                <a:lnTo>
                  <a:pt x="873252" y="342900"/>
                </a:lnTo>
                <a:lnTo>
                  <a:pt x="836676" y="374904"/>
                </a:lnTo>
                <a:lnTo>
                  <a:pt x="772668" y="361188"/>
                </a:lnTo>
                <a:lnTo>
                  <a:pt x="708660" y="356616"/>
                </a:lnTo>
                <a:lnTo>
                  <a:pt x="690372" y="384048"/>
                </a:lnTo>
                <a:lnTo>
                  <a:pt x="681228" y="411480"/>
                </a:lnTo>
                <a:lnTo>
                  <a:pt x="653796" y="416052"/>
                </a:lnTo>
                <a:lnTo>
                  <a:pt x="612648" y="416052"/>
                </a:lnTo>
                <a:lnTo>
                  <a:pt x="608076" y="370332"/>
                </a:lnTo>
                <a:lnTo>
                  <a:pt x="594360" y="329184"/>
                </a:lnTo>
                <a:lnTo>
                  <a:pt x="539496" y="306324"/>
                </a:lnTo>
                <a:lnTo>
                  <a:pt x="480060" y="306324"/>
                </a:lnTo>
                <a:lnTo>
                  <a:pt x="461772" y="342900"/>
                </a:lnTo>
                <a:lnTo>
                  <a:pt x="406908" y="347472"/>
                </a:lnTo>
                <a:lnTo>
                  <a:pt x="352044" y="347472"/>
                </a:lnTo>
                <a:lnTo>
                  <a:pt x="292608" y="352044"/>
                </a:lnTo>
                <a:lnTo>
                  <a:pt x="210312" y="333756"/>
                </a:lnTo>
                <a:lnTo>
                  <a:pt x="178308" y="301752"/>
                </a:lnTo>
                <a:lnTo>
                  <a:pt x="128016" y="269748"/>
                </a:lnTo>
                <a:lnTo>
                  <a:pt x="118872" y="228600"/>
                </a:lnTo>
                <a:lnTo>
                  <a:pt x="100584" y="192024"/>
                </a:lnTo>
                <a:lnTo>
                  <a:pt x="82296" y="164592"/>
                </a:lnTo>
                <a:lnTo>
                  <a:pt x="54864" y="155448"/>
                </a:lnTo>
                <a:lnTo>
                  <a:pt x="0" y="12344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1" t="20322" r="16879" b="47188"/>
          <a:stretch/>
        </p:blipFill>
        <p:spPr>
          <a:xfrm>
            <a:off x="7724774" y="1323915"/>
            <a:ext cx="1200152" cy="129366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" name="Straight Arrow Connector 11"/>
          <p:cNvCxnSpPr/>
          <p:nvPr/>
        </p:nvCxnSpPr>
        <p:spPr>
          <a:xfrm flipH="1">
            <a:off x="4581483" y="1878256"/>
            <a:ext cx="3048042" cy="1474544"/>
          </a:xfrm>
          <a:prstGeom prst="straightConnector1">
            <a:avLst/>
          </a:prstGeom>
          <a:ln w="317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4623660" y="4946366"/>
            <a:ext cx="2539140" cy="530652"/>
          </a:xfrm>
          <a:prstGeom prst="straightConnector1">
            <a:avLst/>
          </a:prstGeom>
          <a:ln w="317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524000" y="2009697"/>
            <a:ext cx="457200" cy="283842"/>
          </a:xfrm>
          <a:prstGeom prst="straightConnector1">
            <a:avLst/>
          </a:prstGeom>
          <a:ln w="317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724774" y="2615528"/>
            <a:ext cx="12001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dirty="0" smtClean="0"/>
              <a:t>8 Personnel </a:t>
            </a:r>
          </a:p>
          <a:p>
            <a:pPr algn="r"/>
            <a:r>
              <a:rPr lang="en-US" sz="1050" b="1" dirty="0" smtClean="0"/>
              <a:t>2 Vehicles</a:t>
            </a:r>
            <a:endParaRPr lang="en-US" sz="1050" b="1" dirty="0"/>
          </a:p>
        </p:txBody>
      </p:sp>
      <p:sp>
        <p:nvSpPr>
          <p:cNvPr id="24" name="Rectangle 23"/>
          <p:cNvSpPr/>
          <p:nvPr/>
        </p:nvSpPr>
        <p:spPr>
          <a:xfrm>
            <a:off x="238124" y="2863148"/>
            <a:ext cx="120967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50" b="1" dirty="0" smtClean="0">
                <a:solidFill>
                  <a:prstClr val="black"/>
                </a:solidFill>
              </a:rPr>
              <a:t>44 </a:t>
            </a:r>
            <a:r>
              <a:rPr lang="en-US" sz="1050" b="1" dirty="0">
                <a:solidFill>
                  <a:prstClr val="black"/>
                </a:solidFill>
              </a:rPr>
              <a:t>Personnel </a:t>
            </a:r>
          </a:p>
          <a:p>
            <a:pPr lvl="0"/>
            <a:r>
              <a:rPr lang="en-US" sz="1050" b="1" dirty="0" smtClean="0">
                <a:solidFill>
                  <a:prstClr val="black"/>
                </a:solidFill>
              </a:rPr>
              <a:t>20+ </a:t>
            </a:r>
            <a:r>
              <a:rPr lang="en-US" sz="1050" b="1" dirty="0">
                <a:solidFill>
                  <a:prstClr val="black"/>
                </a:solidFill>
              </a:rPr>
              <a:t>Vehicles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172198" y="6171403"/>
            <a:ext cx="105285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1050" b="1" dirty="0" smtClean="0">
                <a:solidFill>
                  <a:prstClr val="black"/>
                </a:solidFill>
              </a:rPr>
              <a:t>26 </a:t>
            </a:r>
            <a:r>
              <a:rPr lang="en-US" sz="1050" b="1" dirty="0">
                <a:solidFill>
                  <a:prstClr val="black"/>
                </a:solidFill>
              </a:rPr>
              <a:t>Personnel </a:t>
            </a:r>
          </a:p>
          <a:p>
            <a:pPr lvl="0" algn="r"/>
            <a:r>
              <a:rPr lang="en-US" sz="1050" b="1" dirty="0" smtClean="0">
                <a:solidFill>
                  <a:prstClr val="black"/>
                </a:solidFill>
              </a:rPr>
              <a:t>15+ </a:t>
            </a:r>
            <a:r>
              <a:rPr lang="en-US" sz="1050" b="1" dirty="0">
                <a:solidFill>
                  <a:prstClr val="black"/>
                </a:solidFill>
              </a:rPr>
              <a:t>Vehicles</a:t>
            </a:r>
          </a:p>
        </p:txBody>
      </p:sp>
      <p:sp>
        <p:nvSpPr>
          <p:cNvPr id="1031" name="Right Arrow 1030"/>
          <p:cNvSpPr/>
          <p:nvPr/>
        </p:nvSpPr>
        <p:spPr>
          <a:xfrm rot="8913648">
            <a:off x="5848146" y="1746938"/>
            <a:ext cx="1081137" cy="490154"/>
          </a:xfrm>
          <a:prstGeom prst="rightArrow">
            <a:avLst>
              <a:gd name="adj1" fmla="val 57862"/>
              <a:gd name="adj2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2" name="Rectangle 1031"/>
          <p:cNvSpPr/>
          <p:nvPr/>
        </p:nvSpPr>
        <p:spPr>
          <a:xfrm rot="19602370">
            <a:off x="5961370" y="1744244"/>
            <a:ext cx="9968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>
                <a:solidFill>
                  <a:prstClr val="black"/>
                </a:solidFill>
              </a:rPr>
              <a:t>Wind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1033" name="Picture 10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0" t="9524" r="13507" b="20147"/>
          <a:stretch/>
        </p:blipFill>
        <p:spPr>
          <a:xfrm>
            <a:off x="7225057" y="5477018"/>
            <a:ext cx="1704838" cy="11904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37" name="Picture 10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30417" r="26731" b="24122"/>
          <a:stretch/>
        </p:blipFill>
        <p:spPr>
          <a:xfrm>
            <a:off x="219074" y="5477018"/>
            <a:ext cx="2005289" cy="119041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8" name="Straight Arrow Connector 47"/>
          <p:cNvCxnSpPr/>
          <p:nvPr/>
        </p:nvCxnSpPr>
        <p:spPr>
          <a:xfrm flipV="1">
            <a:off x="2224363" y="4343400"/>
            <a:ext cx="1280837" cy="1066800"/>
          </a:xfrm>
          <a:prstGeom prst="straightConnector1">
            <a:avLst/>
          </a:prstGeom>
          <a:ln w="317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3" name="Rectangle 1042"/>
          <p:cNvSpPr/>
          <p:nvPr/>
        </p:nvSpPr>
        <p:spPr>
          <a:xfrm>
            <a:off x="2224363" y="6090612"/>
            <a:ext cx="1509437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50" b="1" dirty="0" smtClean="0">
                <a:solidFill>
                  <a:prstClr val="black"/>
                </a:solidFill>
              </a:rPr>
              <a:t>12 Personnel</a:t>
            </a:r>
          </a:p>
          <a:p>
            <a:pPr lvl="0"/>
            <a:r>
              <a:rPr lang="en-US" sz="1050" b="1" dirty="0" smtClean="0">
                <a:solidFill>
                  <a:prstClr val="black"/>
                </a:solidFill>
              </a:rPr>
              <a:t>4 Heavy Equipment</a:t>
            </a:r>
          </a:p>
          <a:p>
            <a:pPr lvl="0"/>
            <a:r>
              <a:rPr lang="en-US" sz="1050" b="1" dirty="0" smtClean="0">
                <a:solidFill>
                  <a:prstClr val="black"/>
                </a:solidFill>
              </a:rPr>
              <a:t>6 Vehicles</a:t>
            </a:r>
            <a:endParaRPr lang="en-US" sz="1050" b="1" dirty="0">
              <a:solidFill>
                <a:prstClr val="black"/>
              </a:solidFill>
            </a:endParaRPr>
          </a:p>
        </p:txBody>
      </p:sp>
      <p:sp>
        <p:nvSpPr>
          <p:cNvPr id="1046" name="Rectangle 1045"/>
          <p:cNvSpPr/>
          <p:nvPr/>
        </p:nvSpPr>
        <p:spPr>
          <a:xfrm>
            <a:off x="4846701" y="2336466"/>
            <a:ext cx="79705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050" b="1" dirty="0" smtClean="0">
                <a:solidFill>
                  <a:prstClr val="black"/>
                </a:solidFill>
              </a:rPr>
              <a:t>14 acres</a:t>
            </a:r>
            <a:endParaRPr lang="en-US" sz="1050" b="1" dirty="0">
              <a:solidFill>
                <a:prstClr val="black"/>
              </a:solidFill>
            </a:endParaRP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7802">
            <a:off x="3559198" y="4541645"/>
            <a:ext cx="349204" cy="29624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7802">
            <a:off x="2280912" y="3391715"/>
            <a:ext cx="349204" cy="29624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5850" flipH="1">
            <a:off x="3793836" y="3481089"/>
            <a:ext cx="349204" cy="29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1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3" t="13451" r="14421" b="7288"/>
          <a:stretch/>
        </p:blipFill>
        <p:spPr>
          <a:xfrm>
            <a:off x="1304924" y="1323915"/>
            <a:ext cx="6485815" cy="48863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34379"/>
            <a:ext cx="8915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WHISTLE FIRE: </a:t>
            </a:r>
            <a:r>
              <a:rPr lang="en-US" sz="1400" dirty="0" smtClean="0"/>
              <a:t>BLM &amp; Rio Blanco </a:t>
            </a:r>
            <a:r>
              <a:rPr lang="en-US" sz="1400" dirty="0" err="1" smtClean="0"/>
              <a:t>Cty</a:t>
            </a:r>
            <a:r>
              <a:rPr lang="en-US" sz="1400" dirty="0" smtClean="0"/>
              <a:t> Law Enforcement closed the road directly adjacent to the fire. The large well pad at the road closure was designated as emergency parking for any misc. traffic if needed. </a:t>
            </a:r>
            <a:r>
              <a:rPr lang="en-US" sz="1400" u="sng" dirty="0" smtClean="0"/>
              <a:t>Pads A &amp; B </a:t>
            </a:r>
            <a:r>
              <a:rPr lang="en-US" sz="1400" dirty="0" smtClean="0"/>
              <a:t>left the area voluntarily. 8 personnel &amp; 4 vehicles remained on </a:t>
            </a:r>
            <a:r>
              <a:rPr lang="en-US" sz="1400" u="sng" dirty="0" smtClean="0"/>
              <a:t>Pad C</a:t>
            </a:r>
            <a:r>
              <a:rPr lang="en-US" sz="1400" dirty="0" smtClean="0"/>
              <a:t>. All personnel on </a:t>
            </a:r>
            <a:r>
              <a:rPr lang="en-US" sz="1400" u="sng" dirty="0" smtClean="0"/>
              <a:t>Pad D</a:t>
            </a:r>
            <a:r>
              <a:rPr lang="en-US" sz="1400" dirty="0" smtClean="0"/>
              <a:t> remained on site; it was large enough to ride out the fire’s passage &amp; it was determined it was safer to keep them in place rather than clogging the main access road for in-coming suppression resources with unnecessary traffic.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/>
          <a:stretch/>
        </p:blipFill>
        <p:spPr bwMode="auto">
          <a:xfrm>
            <a:off x="219074" y="3212838"/>
            <a:ext cx="1209674" cy="153544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reeform 7"/>
          <p:cNvSpPr/>
          <p:nvPr/>
        </p:nvSpPr>
        <p:spPr>
          <a:xfrm>
            <a:off x="4770501" y="2170668"/>
            <a:ext cx="873252" cy="416052"/>
          </a:xfrm>
          <a:custGeom>
            <a:avLst/>
            <a:gdLst>
              <a:gd name="connsiteX0" fmla="*/ 0 w 873252"/>
              <a:gd name="connsiteY0" fmla="*/ 123444 h 416052"/>
              <a:gd name="connsiteX1" fmla="*/ 68580 w 873252"/>
              <a:gd name="connsiteY1" fmla="*/ 73152 h 416052"/>
              <a:gd name="connsiteX2" fmla="*/ 137160 w 873252"/>
              <a:gd name="connsiteY2" fmla="*/ 41148 h 416052"/>
              <a:gd name="connsiteX3" fmla="*/ 178308 w 873252"/>
              <a:gd name="connsiteY3" fmla="*/ 0 h 416052"/>
              <a:gd name="connsiteX4" fmla="*/ 228600 w 873252"/>
              <a:gd name="connsiteY4" fmla="*/ 9144 h 416052"/>
              <a:gd name="connsiteX5" fmla="*/ 274320 w 873252"/>
              <a:gd name="connsiteY5" fmla="*/ 41148 h 416052"/>
              <a:gd name="connsiteX6" fmla="*/ 320040 w 873252"/>
              <a:gd name="connsiteY6" fmla="*/ 45720 h 416052"/>
              <a:gd name="connsiteX7" fmla="*/ 379476 w 873252"/>
              <a:gd name="connsiteY7" fmla="*/ 41148 h 416052"/>
              <a:gd name="connsiteX8" fmla="*/ 434340 w 873252"/>
              <a:gd name="connsiteY8" fmla="*/ 41148 h 416052"/>
              <a:gd name="connsiteX9" fmla="*/ 470916 w 873252"/>
              <a:gd name="connsiteY9" fmla="*/ 32004 h 416052"/>
              <a:gd name="connsiteX10" fmla="*/ 521208 w 873252"/>
              <a:gd name="connsiteY10" fmla="*/ 27432 h 416052"/>
              <a:gd name="connsiteX11" fmla="*/ 566928 w 873252"/>
              <a:gd name="connsiteY11" fmla="*/ 27432 h 416052"/>
              <a:gd name="connsiteX12" fmla="*/ 635508 w 873252"/>
              <a:gd name="connsiteY12" fmla="*/ 45720 h 416052"/>
              <a:gd name="connsiteX13" fmla="*/ 694944 w 873252"/>
              <a:gd name="connsiteY13" fmla="*/ 68580 h 416052"/>
              <a:gd name="connsiteX14" fmla="*/ 722376 w 873252"/>
              <a:gd name="connsiteY14" fmla="*/ 141732 h 416052"/>
              <a:gd name="connsiteX15" fmla="*/ 754380 w 873252"/>
              <a:gd name="connsiteY15" fmla="*/ 192024 h 416052"/>
              <a:gd name="connsiteX16" fmla="*/ 795528 w 873252"/>
              <a:gd name="connsiteY16" fmla="*/ 214884 h 416052"/>
              <a:gd name="connsiteX17" fmla="*/ 832104 w 873252"/>
              <a:gd name="connsiteY17" fmla="*/ 242316 h 416052"/>
              <a:gd name="connsiteX18" fmla="*/ 868680 w 873252"/>
              <a:gd name="connsiteY18" fmla="*/ 292608 h 416052"/>
              <a:gd name="connsiteX19" fmla="*/ 873252 w 873252"/>
              <a:gd name="connsiteY19" fmla="*/ 342900 h 416052"/>
              <a:gd name="connsiteX20" fmla="*/ 836676 w 873252"/>
              <a:gd name="connsiteY20" fmla="*/ 374904 h 416052"/>
              <a:gd name="connsiteX21" fmla="*/ 772668 w 873252"/>
              <a:gd name="connsiteY21" fmla="*/ 361188 h 416052"/>
              <a:gd name="connsiteX22" fmla="*/ 708660 w 873252"/>
              <a:gd name="connsiteY22" fmla="*/ 356616 h 416052"/>
              <a:gd name="connsiteX23" fmla="*/ 690372 w 873252"/>
              <a:gd name="connsiteY23" fmla="*/ 384048 h 416052"/>
              <a:gd name="connsiteX24" fmla="*/ 681228 w 873252"/>
              <a:gd name="connsiteY24" fmla="*/ 411480 h 416052"/>
              <a:gd name="connsiteX25" fmla="*/ 653796 w 873252"/>
              <a:gd name="connsiteY25" fmla="*/ 416052 h 416052"/>
              <a:gd name="connsiteX26" fmla="*/ 612648 w 873252"/>
              <a:gd name="connsiteY26" fmla="*/ 416052 h 416052"/>
              <a:gd name="connsiteX27" fmla="*/ 608076 w 873252"/>
              <a:gd name="connsiteY27" fmla="*/ 370332 h 416052"/>
              <a:gd name="connsiteX28" fmla="*/ 594360 w 873252"/>
              <a:gd name="connsiteY28" fmla="*/ 329184 h 416052"/>
              <a:gd name="connsiteX29" fmla="*/ 539496 w 873252"/>
              <a:gd name="connsiteY29" fmla="*/ 306324 h 416052"/>
              <a:gd name="connsiteX30" fmla="*/ 480060 w 873252"/>
              <a:gd name="connsiteY30" fmla="*/ 306324 h 416052"/>
              <a:gd name="connsiteX31" fmla="*/ 461772 w 873252"/>
              <a:gd name="connsiteY31" fmla="*/ 342900 h 416052"/>
              <a:gd name="connsiteX32" fmla="*/ 406908 w 873252"/>
              <a:gd name="connsiteY32" fmla="*/ 347472 h 416052"/>
              <a:gd name="connsiteX33" fmla="*/ 352044 w 873252"/>
              <a:gd name="connsiteY33" fmla="*/ 347472 h 416052"/>
              <a:gd name="connsiteX34" fmla="*/ 292608 w 873252"/>
              <a:gd name="connsiteY34" fmla="*/ 352044 h 416052"/>
              <a:gd name="connsiteX35" fmla="*/ 210312 w 873252"/>
              <a:gd name="connsiteY35" fmla="*/ 333756 h 416052"/>
              <a:gd name="connsiteX36" fmla="*/ 178308 w 873252"/>
              <a:gd name="connsiteY36" fmla="*/ 301752 h 416052"/>
              <a:gd name="connsiteX37" fmla="*/ 128016 w 873252"/>
              <a:gd name="connsiteY37" fmla="*/ 269748 h 416052"/>
              <a:gd name="connsiteX38" fmla="*/ 118872 w 873252"/>
              <a:gd name="connsiteY38" fmla="*/ 228600 h 416052"/>
              <a:gd name="connsiteX39" fmla="*/ 100584 w 873252"/>
              <a:gd name="connsiteY39" fmla="*/ 192024 h 416052"/>
              <a:gd name="connsiteX40" fmla="*/ 82296 w 873252"/>
              <a:gd name="connsiteY40" fmla="*/ 164592 h 416052"/>
              <a:gd name="connsiteX41" fmla="*/ 54864 w 873252"/>
              <a:gd name="connsiteY41" fmla="*/ 155448 h 416052"/>
              <a:gd name="connsiteX42" fmla="*/ 0 w 873252"/>
              <a:gd name="connsiteY42" fmla="*/ 123444 h 41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873252" h="416052">
                <a:moveTo>
                  <a:pt x="0" y="123444"/>
                </a:moveTo>
                <a:lnTo>
                  <a:pt x="68580" y="73152"/>
                </a:lnTo>
                <a:lnTo>
                  <a:pt x="137160" y="41148"/>
                </a:lnTo>
                <a:lnTo>
                  <a:pt x="178308" y="0"/>
                </a:lnTo>
                <a:lnTo>
                  <a:pt x="228600" y="9144"/>
                </a:lnTo>
                <a:lnTo>
                  <a:pt x="274320" y="41148"/>
                </a:lnTo>
                <a:lnTo>
                  <a:pt x="320040" y="45720"/>
                </a:lnTo>
                <a:lnTo>
                  <a:pt x="379476" y="41148"/>
                </a:lnTo>
                <a:lnTo>
                  <a:pt x="434340" y="41148"/>
                </a:lnTo>
                <a:lnTo>
                  <a:pt x="470916" y="32004"/>
                </a:lnTo>
                <a:lnTo>
                  <a:pt x="521208" y="27432"/>
                </a:lnTo>
                <a:lnTo>
                  <a:pt x="566928" y="27432"/>
                </a:lnTo>
                <a:lnTo>
                  <a:pt x="635508" y="45720"/>
                </a:lnTo>
                <a:lnTo>
                  <a:pt x="694944" y="68580"/>
                </a:lnTo>
                <a:lnTo>
                  <a:pt x="722376" y="141732"/>
                </a:lnTo>
                <a:lnTo>
                  <a:pt x="754380" y="192024"/>
                </a:lnTo>
                <a:lnTo>
                  <a:pt x="795528" y="214884"/>
                </a:lnTo>
                <a:lnTo>
                  <a:pt x="832104" y="242316"/>
                </a:lnTo>
                <a:lnTo>
                  <a:pt x="868680" y="292608"/>
                </a:lnTo>
                <a:lnTo>
                  <a:pt x="873252" y="342900"/>
                </a:lnTo>
                <a:lnTo>
                  <a:pt x="836676" y="374904"/>
                </a:lnTo>
                <a:lnTo>
                  <a:pt x="772668" y="361188"/>
                </a:lnTo>
                <a:lnTo>
                  <a:pt x="708660" y="356616"/>
                </a:lnTo>
                <a:lnTo>
                  <a:pt x="690372" y="384048"/>
                </a:lnTo>
                <a:lnTo>
                  <a:pt x="681228" y="411480"/>
                </a:lnTo>
                <a:lnTo>
                  <a:pt x="653796" y="416052"/>
                </a:lnTo>
                <a:lnTo>
                  <a:pt x="612648" y="416052"/>
                </a:lnTo>
                <a:lnTo>
                  <a:pt x="608076" y="370332"/>
                </a:lnTo>
                <a:lnTo>
                  <a:pt x="594360" y="329184"/>
                </a:lnTo>
                <a:lnTo>
                  <a:pt x="539496" y="306324"/>
                </a:lnTo>
                <a:lnTo>
                  <a:pt x="480060" y="306324"/>
                </a:lnTo>
                <a:lnTo>
                  <a:pt x="461772" y="342900"/>
                </a:lnTo>
                <a:lnTo>
                  <a:pt x="406908" y="347472"/>
                </a:lnTo>
                <a:lnTo>
                  <a:pt x="352044" y="347472"/>
                </a:lnTo>
                <a:lnTo>
                  <a:pt x="292608" y="352044"/>
                </a:lnTo>
                <a:lnTo>
                  <a:pt x="210312" y="333756"/>
                </a:lnTo>
                <a:lnTo>
                  <a:pt x="178308" y="301752"/>
                </a:lnTo>
                <a:lnTo>
                  <a:pt x="128016" y="269748"/>
                </a:lnTo>
                <a:lnTo>
                  <a:pt x="118872" y="228600"/>
                </a:lnTo>
                <a:lnTo>
                  <a:pt x="100584" y="192024"/>
                </a:lnTo>
                <a:lnTo>
                  <a:pt x="82296" y="164592"/>
                </a:lnTo>
                <a:lnTo>
                  <a:pt x="54864" y="155448"/>
                </a:lnTo>
                <a:lnTo>
                  <a:pt x="0" y="12344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1" t="20322" r="16879" b="47188"/>
          <a:stretch/>
        </p:blipFill>
        <p:spPr>
          <a:xfrm>
            <a:off x="7715249" y="3125982"/>
            <a:ext cx="1200152" cy="12936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7710677" y="2387318"/>
            <a:ext cx="1200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dirty="0" smtClean="0"/>
              <a:t>8 Personnel </a:t>
            </a:r>
          </a:p>
          <a:p>
            <a:pPr algn="r"/>
            <a:r>
              <a:rPr lang="en-US" sz="1050" b="1" dirty="0" smtClean="0"/>
              <a:t>2 Vehicles</a:t>
            </a:r>
          </a:p>
          <a:p>
            <a:pPr algn="r"/>
            <a:r>
              <a:rPr lang="en-US" sz="1050" b="1" dirty="0" smtClean="0">
                <a:solidFill>
                  <a:srgbClr val="00B050"/>
                </a:solidFill>
              </a:rPr>
              <a:t>EVACUATED VOLUNTARILY</a:t>
            </a:r>
            <a:endParaRPr lang="en-US" sz="1050" b="1" dirty="0">
              <a:solidFill>
                <a:srgbClr val="00B05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9074" y="2449867"/>
            <a:ext cx="12096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50" b="1" dirty="0" smtClean="0">
                <a:solidFill>
                  <a:prstClr val="black"/>
                </a:solidFill>
              </a:rPr>
              <a:t>44 </a:t>
            </a:r>
            <a:r>
              <a:rPr lang="en-US" sz="1050" b="1" dirty="0">
                <a:solidFill>
                  <a:prstClr val="black"/>
                </a:solidFill>
              </a:rPr>
              <a:t>Personnel </a:t>
            </a:r>
          </a:p>
          <a:p>
            <a:pPr lvl="0"/>
            <a:r>
              <a:rPr lang="en-US" sz="1050" b="1" dirty="0" smtClean="0">
                <a:solidFill>
                  <a:prstClr val="black"/>
                </a:solidFill>
              </a:rPr>
              <a:t>20+ Vehicles</a:t>
            </a:r>
          </a:p>
          <a:p>
            <a:pPr lvl="0"/>
            <a:r>
              <a:rPr lang="en-US" sz="1050" b="1" dirty="0" smtClean="0">
                <a:solidFill>
                  <a:srgbClr val="FF0000"/>
                </a:solidFill>
              </a:rPr>
              <a:t>REMAINED </a:t>
            </a:r>
          </a:p>
          <a:p>
            <a:pPr lvl="0"/>
            <a:r>
              <a:rPr lang="en-US" sz="1050" b="1" dirty="0" smtClean="0">
                <a:solidFill>
                  <a:srgbClr val="FF0000"/>
                </a:solidFill>
              </a:rPr>
              <a:t>ON SITE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23595" y="5700607"/>
            <a:ext cx="3301331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1050" b="1" dirty="0" smtClean="0">
                <a:solidFill>
                  <a:prstClr val="black"/>
                </a:solidFill>
              </a:rPr>
              <a:t>26 </a:t>
            </a:r>
            <a:r>
              <a:rPr lang="en-US" sz="1050" b="1" dirty="0">
                <a:solidFill>
                  <a:prstClr val="black"/>
                </a:solidFill>
              </a:rPr>
              <a:t>Personnel </a:t>
            </a:r>
          </a:p>
          <a:p>
            <a:pPr lvl="0" algn="r"/>
            <a:r>
              <a:rPr lang="en-US" sz="1050" b="1" dirty="0" smtClean="0">
                <a:solidFill>
                  <a:prstClr val="black"/>
                </a:solidFill>
              </a:rPr>
              <a:t>15+ Vehicles</a:t>
            </a:r>
          </a:p>
          <a:p>
            <a:pPr lvl="0" algn="r"/>
            <a:endParaRPr lang="en-US" sz="1050" b="1" dirty="0" smtClean="0">
              <a:solidFill>
                <a:prstClr val="black"/>
              </a:solidFill>
            </a:endParaRPr>
          </a:p>
          <a:p>
            <a:pPr lvl="0" algn="r"/>
            <a:r>
              <a:rPr lang="en-US" sz="1050" b="1" dirty="0" smtClean="0">
                <a:solidFill>
                  <a:srgbClr val="FF0000"/>
                </a:solidFill>
              </a:rPr>
              <a:t>ESSENTIAL PERSONNEL ONLY REMAINED </a:t>
            </a:r>
          </a:p>
          <a:p>
            <a:pPr lvl="0" algn="r"/>
            <a:r>
              <a:rPr lang="en-US" sz="1050" b="1" dirty="0" smtClean="0">
                <a:solidFill>
                  <a:srgbClr val="FF0000"/>
                </a:solidFill>
              </a:rPr>
              <a:t>ON SITE &amp; WOULD EVACUATE IF NECESSARY</a:t>
            </a:r>
            <a:endParaRPr lang="en-US" sz="1050" b="1" dirty="0">
              <a:solidFill>
                <a:srgbClr val="FF0000"/>
              </a:solidFill>
            </a:endParaRPr>
          </a:p>
        </p:txBody>
      </p:sp>
      <p:pic>
        <p:nvPicPr>
          <p:cNvPr id="1033" name="Picture 10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0" t="9524" r="13507" b="20147"/>
          <a:stretch/>
        </p:blipFill>
        <p:spPr>
          <a:xfrm>
            <a:off x="7186941" y="4510193"/>
            <a:ext cx="1704838" cy="11904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37" name="Picture 10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30417" r="26731" b="24122"/>
          <a:stretch/>
        </p:blipFill>
        <p:spPr>
          <a:xfrm>
            <a:off x="219074" y="4853236"/>
            <a:ext cx="2005289" cy="11904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43" name="Rectangle 1042"/>
          <p:cNvSpPr/>
          <p:nvPr/>
        </p:nvSpPr>
        <p:spPr>
          <a:xfrm>
            <a:off x="219074" y="6072225"/>
            <a:ext cx="394432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50" b="1" dirty="0" smtClean="0">
                <a:solidFill>
                  <a:prstClr val="black"/>
                </a:solidFill>
              </a:rPr>
              <a:t>12 Personnel</a:t>
            </a:r>
          </a:p>
          <a:p>
            <a:pPr lvl="0"/>
            <a:r>
              <a:rPr lang="en-US" sz="1050" b="1" dirty="0" smtClean="0">
                <a:solidFill>
                  <a:prstClr val="black"/>
                </a:solidFill>
              </a:rPr>
              <a:t>4 Heavy Equipment  </a:t>
            </a:r>
            <a:r>
              <a:rPr lang="en-US" sz="1050" b="1" dirty="0" smtClean="0">
                <a:solidFill>
                  <a:srgbClr val="00B050"/>
                </a:solidFill>
              </a:rPr>
              <a:t>EVACUATED VOUNTARILY</a:t>
            </a:r>
          </a:p>
          <a:p>
            <a:pPr lvl="0"/>
            <a:r>
              <a:rPr lang="en-US" sz="1050" b="1" dirty="0" smtClean="0">
                <a:solidFill>
                  <a:prstClr val="black"/>
                </a:solidFill>
              </a:rPr>
              <a:t>6 Vehicles  </a:t>
            </a:r>
          </a:p>
        </p:txBody>
      </p:sp>
      <p:sp>
        <p:nvSpPr>
          <p:cNvPr id="1046" name="Rectangle 1045"/>
          <p:cNvSpPr/>
          <p:nvPr/>
        </p:nvSpPr>
        <p:spPr>
          <a:xfrm>
            <a:off x="4846701" y="2239189"/>
            <a:ext cx="79705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050" b="1" dirty="0" smtClean="0">
                <a:solidFill>
                  <a:prstClr val="black"/>
                </a:solidFill>
              </a:rPr>
              <a:t>14 acres</a:t>
            </a:r>
            <a:endParaRPr lang="en-US" sz="1050" b="1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971687">
            <a:off x="3741606" y="3470610"/>
            <a:ext cx="371918" cy="138450"/>
          </a:xfrm>
          <a:prstGeom prst="rect">
            <a:avLst/>
          </a:prstGeom>
          <a:pattFill prst="dkVert">
            <a:fgClr>
              <a:schemeClr val="tx1"/>
            </a:fgClr>
            <a:bgClr>
              <a:srgbClr val="FFFF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870352">
            <a:off x="7331541" y="1575839"/>
            <a:ext cx="371918" cy="149301"/>
          </a:xfrm>
          <a:prstGeom prst="rect">
            <a:avLst/>
          </a:prstGeom>
          <a:pattFill prst="dkVert">
            <a:fgClr>
              <a:schemeClr val="tx1"/>
            </a:fgClr>
            <a:bgClr>
              <a:srgbClr val="FFFF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810000" y="4648200"/>
            <a:ext cx="311330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810000" y="4796086"/>
            <a:ext cx="353396" cy="309314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4162695" y="5257800"/>
            <a:ext cx="222070" cy="647843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472231" y="5968578"/>
            <a:ext cx="298270" cy="150143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005748" y="3886200"/>
            <a:ext cx="2866296" cy="41549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/>
              <a:t>This large open pad was to be used as a</a:t>
            </a:r>
          </a:p>
          <a:p>
            <a:pPr algn="ctr"/>
            <a:r>
              <a:rPr lang="en-US" sz="1050" b="1" dirty="0"/>
              <a:t>s</a:t>
            </a:r>
            <a:r>
              <a:rPr lang="en-US" sz="1050" b="1" dirty="0" smtClean="0"/>
              <a:t>afety zone for any misc. traffic</a:t>
            </a:r>
            <a:endParaRPr lang="en-US" sz="105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7726083" y="3133163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99"/>
                </a:solidFill>
              </a:rPr>
              <a:t>A</a:t>
            </a:r>
            <a:endParaRPr lang="en-US" b="1" dirty="0">
              <a:solidFill>
                <a:srgbClr val="FFFF99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872985" y="5654004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99"/>
                </a:solidFill>
              </a:rPr>
              <a:t>B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186941" y="4525552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99"/>
                </a:solidFill>
              </a:rPr>
              <a:t>C</a:t>
            </a:r>
            <a:endParaRPr lang="en-US" b="1" dirty="0">
              <a:solidFill>
                <a:srgbClr val="FFFF99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19074" y="3212838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99"/>
                </a:solidFill>
              </a:rPr>
              <a:t>D</a:t>
            </a:r>
            <a:endParaRPr lang="en-US" b="1" dirty="0">
              <a:solidFill>
                <a:srgbClr val="FFFF99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5873686" y="3160847"/>
            <a:ext cx="685800" cy="31396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791199" y="3179329"/>
            <a:ext cx="8507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Staging</a:t>
            </a:r>
            <a:endParaRPr lang="en-US" sz="1200" b="1" dirty="0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1519589" y="2366147"/>
            <a:ext cx="529085" cy="21171"/>
          </a:xfrm>
          <a:prstGeom prst="straightConnector1">
            <a:avLst/>
          </a:prstGeom>
          <a:ln w="25400">
            <a:solidFill>
              <a:srgbClr val="4DF15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2048674" y="2493105"/>
            <a:ext cx="313526" cy="1205782"/>
          </a:xfrm>
          <a:prstGeom prst="straightConnector1">
            <a:avLst/>
          </a:prstGeom>
          <a:ln w="25400">
            <a:solidFill>
              <a:srgbClr val="4DF15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2667000" y="3865029"/>
            <a:ext cx="529085" cy="21171"/>
          </a:xfrm>
          <a:prstGeom prst="straightConnector1">
            <a:avLst/>
          </a:prstGeom>
          <a:ln w="25400">
            <a:solidFill>
              <a:srgbClr val="4DF15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3429000" y="3397505"/>
            <a:ext cx="1417701" cy="467524"/>
          </a:xfrm>
          <a:prstGeom prst="straightConnector1">
            <a:avLst/>
          </a:prstGeom>
          <a:ln w="25400">
            <a:solidFill>
              <a:srgbClr val="4DF15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305909" y="1469191"/>
            <a:ext cx="915809" cy="0"/>
          </a:xfrm>
          <a:prstGeom prst="straightConnector1">
            <a:avLst/>
          </a:prstGeom>
          <a:ln w="25400">
            <a:solidFill>
              <a:srgbClr val="4DF15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219074" y="1525108"/>
            <a:ext cx="108585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smtClean="0"/>
              <a:t>Access Route</a:t>
            </a:r>
          </a:p>
          <a:p>
            <a:r>
              <a:rPr lang="en-US" sz="1050" b="1" dirty="0" smtClean="0"/>
              <a:t>For Incoming </a:t>
            </a:r>
          </a:p>
          <a:p>
            <a:r>
              <a:rPr lang="en-US" sz="1050" b="1" dirty="0" smtClean="0"/>
              <a:t>Resources</a:t>
            </a:r>
            <a:endParaRPr lang="en-US" sz="1050" b="1" dirty="0"/>
          </a:p>
        </p:txBody>
      </p:sp>
      <p:cxnSp>
        <p:nvCxnSpPr>
          <p:cNvPr id="72" name="Straight Arrow Connector 71"/>
          <p:cNvCxnSpPr/>
          <p:nvPr/>
        </p:nvCxnSpPr>
        <p:spPr>
          <a:xfrm flipH="1">
            <a:off x="5562356" y="3327353"/>
            <a:ext cx="311330" cy="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4099750" y="2902330"/>
            <a:ext cx="792205" cy="461665"/>
          </a:xfrm>
          <a:prstGeom prst="rect">
            <a:avLst/>
          </a:prstGeom>
          <a:ln w="3175">
            <a:noFill/>
          </a:ln>
        </p:spPr>
        <p:txBody>
          <a:bodyPr wrap="none">
            <a:spAutoFit/>
          </a:bodyPr>
          <a:lstStyle/>
          <a:p>
            <a:pPr algn="r"/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</a:t>
            </a:r>
          </a:p>
          <a:p>
            <a:pPr algn="ctr"/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ZONE</a:t>
            </a:r>
            <a:endParaRPr lang="en-US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457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228599" y="152400"/>
            <a:ext cx="48768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cago" pitchFamily="34" charset="0"/>
              </a:rPr>
              <a:t>FRAC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cago" pitchFamily="34" charset="0"/>
              </a:rPr>
              <a:t>OPERATIONS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cago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600" y="914400"/>
            <a:ext cx="48768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PERSONNEL</a:t>
            </a:r>
            <a:r>
              <a:rPr lang="en-US" sz="2000" dirty="0" smtClean="0"/>
              <a:t>:  20-30</a:t>
            </a:r>
          </a:p>
          <a:p>
            <a:endParaRPr lang="en-US" sz="2000" dirty="0" smtClean="0"/>
          </a:p>
          <a:p>
            <a:r>
              <a:rPr lang="en-US" sz="2000" u="sng" dirty="0" smtClean="0"/>
              <a:t>HAZARDS:</a:t>
            </a:r>
          </a:p>
          <a:p>
            <a:endParaRPr lang="en-US" sz="2000" u="sng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/>
              <a:t>Heavy vehicle &amp; equipment congestion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000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/>
              <a:t> High pressure surface lines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000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/>
              <a:t> Trip hazards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000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/>
              <a:t> Flammables &amp; chemicals on site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000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/>
              <a:t> Flow back tanks and pits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000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/>
              <a:t> Possibility of explosives for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perforation operations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04800"/>
            <a:ext cx="3719623" cy="23517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4"/>
          <a:stretch/>
        </p:blipFill>
        <p:spPr>
          <a:xfrm>
            <a:off x="5119991" y="2819400"/>
            <a:ext cx="3727729" cy="23581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19991" y="5345668"/>
            <a:ext cx="3705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EE1712"/>
                </a:solidFill>
              </a:rPr>
              <a:t>Just imagine facilitating the safe &amp; timely evacuation of this many people  &amp; vehicles</a:t>
            </a:r>
            <a:endParaRPr lang="en-US" sz="2000" b="1" dirty="0">
              <a:solidFill>
                <a:srgbClr val="EE171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52400"/>
            <a:ext cx="49020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cago" pitchFamily="34" charset="0"/>
              </a:rPr>
              <a:t>DRIVING HAZARDS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cag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44069" y="228600"/>
            <a:ext cx="3673239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 &amp; Egress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be hampered</a:t>
            </a:r>
          </a:p>
          <a:p>
            <a:pPr algn="ctr"/>
            <a:endParaRPr lang="en-US" sz="2400" b="1" u="sng" dirty="0"/>
          </a:p>
          <a:p>
            <a:pPr algn="ctr"/>
            <a:r>
              <a:rPr lang="en-US" sz="2400" b="1" u="sng" dirty="0" smtClean="0"/>
              <a:t>WATCH FOR:</a:t>
            </a:r>
          </a:p>
          <a:p>
            <a:pPr algn="ctr"/>
            <a:endParaRPr lang="en-US" dirty="0" smtClean="0"/>
          </a:p>
          <a:p>
            <a:pPr marL="285750" indent="-285750" algn="ctr">
              <a:buFont typeface="Wingdings" pitchFamily="2" charset="2"/>
              <a:buChar char="q"/>
            </a:pPr>
            <a:r>
              <a:rPr lang="en-US" dirty="0" smtClean="0"/>
              <a:t>NARROW ROADS</a:t>
            </a:r>
          </a:p>
          <a:p>
            <a:pPr marL="285750" indent="-285750" algn="ctr">
              <a:buFont typeface="Wingdings" pitchFamily="2" charset="2"/>
              <a:buChar char="q"/>
            </a:pPr>
            <a:endParaRPr lang="en-US" dirty="0" smtClean="0"/>
          </a:p>
          <a:p>
            <a:pPr marL="285750" indent="-285750" algn="ctr">
              <a:buFont typeface="Wingdings" pitchFamily="2" charset="2"/>
              <a:buChar char="q"/>
            </a:pPr>
            <a:r>
              <a:rPr lang="en-US" dirty="0" smtClean="0"/>
              <a:t>BLIND CORNERS</a:t>
            </a:r>
          </a:p>
          <a:p>
            <a:pPr marL="285750" indent="-285750" algn="ctr">
              <a:buFont typeface="Wingdings" pitchFamily="2" charset="2"/>
              <a:buChar char="q"/>
            </a:pPr>
            <a:endParaRPr lang="en-US" dirty="0"/>
          </a:p>
          <a:p>
            <a:pPr marL="285750" indent="-285750" algn="ctr">
              <a:buFont typeface="Wingdings" pitchFamily="2" charset="2"/>
              <a:buChar char="q"/>
            </a:pPr>
            <a:r>
              <a:rPr lang="en-US" dirty="0" smtClean="0"/>
              <a:t>HEAVY TRAFFIC </a:t>
            </a:r>
          </a:p>
          <a:p>
            <a:pPr marL="285750" indent="-285750" algn="ctr">
              <a:buFont typeface="Wingdings" pitchFamily="2" charset="2"/>
              <a:buChar char="q"/>
            </a:pPr>
            <a:endParaRPr lang="en-US" dirty="0" smtClean="0"/>
          </a:p>
          <a:p>
            <a:pPr marL="285750" indent="-285750" algn="ctr">
              <a:buFont typeface="Wingdings" pitchFamily="2" charset="2"/>
              <a:buChar char="q"/>
            </a:pPr>
            <a:r>
              <a:rPr lang="en-US" dirty="0" smtClean="0"/>
              <a:t>ROAD DAMAGE</a:t>
            </a:r>
          </a:p>
          <a:p>
            <a:pPr marL="285750" indent="-285750" algn="ctr">
              <a:buFont typeface="Wingdings" pitchFamily="2" charset="2"/>
              <a:buChar char="q"/>
            </a:pPr>
            <a:endParaRPr lang="en-US" dirty="0"/>
          </a:p>
          <a:p>
            <a:pPr marL="285750" indent="-285750" algn="ctr">
              <a:buFont typeface="Wingdings" pitchFamily="2" charset="2"/>
              <a:buChar char="q"/>
            </a:pPr>
            <a:r>
              <a:rPr lang="en-US" dirty="0" smtClean="0"/>
              <a:t>WIDE LOADS</a:t>
            </a:r>
          </a:p>
          <a:p>
            <a:pPr marL="285750" indent="-285750" algn="ctr">
              <a:buFont typeface="Wingdings" pitchFamily="2" charset="2"/>
              <a:buChar char="q"/>
            </a:pPr>
            <a:endParaRPr lang="en-US" dirty="0"/>
          </a:p>
          <a:p>
            <a:pPr algn="ctr"/>
            <a:endParaRPr lang="en-US" sz="2400" b="1" dirty="0" smtClean="0"/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DRIVE DEFENSIVELY</a:t>
            </a:r>
          </a:p>
          <a:p>
            <a:pPr algn="ctr"/>
            <a:r>
              <a:rPr lang="en-US" sz="2000" b="1" dirty="0" smtClean="0"/>
              <a:t>Plan to share the road!</a:t>
            </a:r>
          </a:p>
          <a:p>
            <a:pPr algn="ctr"/>
            <a:endParaRPr lang="en-US" sz="2000" b="1" dirty="0"/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0" r="5471" b="17418"/>
          <a:stretch/>
        </p:blipFill>
        <p:spPr>
          <a:xfrm>
            <a:off x="2787438" y="5008459"/>
            <a:ext cx="2362247" cy="1517621"/>
          </a:xfrm>
          <a:prstGeom prst="rect">
            <a:avLst/>
          </a:prstGeom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00150"/>
            <a:ext cx="2362248" cy="31476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26132" r="3826" b="3200"/>
          <a:stretch/>
        </p:blipFill>
        <p:spPr>
          <a:xfrm>
            <a:off x="2773681" y="3276600"/>
            <a:ext cx="2389759" cy="1473532"/>
          </a:xfrm>
          <a:prstGeom prst="rect">
            <a:avLst/>
          </a:prstGeom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19" b="13582"/>
          <a:stretch/>
        </p:blipFill>
        <p:spPr>
          <a:xfrm>
            <a:off x="228601" y="4649342"/>
            <a:ext cx="2362248" cy="1876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5"/>
          <a:stretch/>
        </p:blipFill>
        <p:spPr>
          <a:xfrm>
            <a:off x="2768388" y="1190625"/>
            <a:ext cx="2362247" cy="1886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"/>
          <a:stretch/>
        </p:blipFill>
        <p:spPr>
          <a:xfrm>
            <a:off x="485776" y="4038600"/>
            <a:ext cx="3486150" cy="25930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" r="4784"/>
          <a:stretch/>
        </p:blipFill>
        <p:spPr>
          <a:xfrm>
            <a:off x="495301" y="1092653"/>
            <a:ext cx="3486150" cy="26738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4038600"/>
            <a:ext cx="3505200" cy="2590801"/>
          </a:xfrm>
          <a:prstGeom prst="rect">
            <a:avLst/>
          </a:prstGeom>
        </p:spPr>
      </p:pic>
      <p:pic>
        <p:nvPicPr>
          <p:cNvPr id="41986" name="Picture 2" descr="DSC02527"/>
          <p:cNvPicPr>
            <a:picLocks noGrp="1" noChangeAspect="1" noChangeArrowheads="1"/>
          </p:cNvPicPr>
          <p:nvPr>
            <p:ph/>
          </p:nvPr>
        </p:nvPicPr>
        <p:blipFill rotWithShape="1">
          <a:blip r:embed="rId6" cstate="print"/>
          <a:srcRect t="8664" r="3922" b="3030"/>
          <a:stretch/>
        </p:blipFill>
        <p:spPr>
          <a:xfrm>
            <a:off x="5286375" y="1092653"/>
            <a:ext cx="3505200" cy="2660257"/>
          </a:xfrm>
          <a:noFill/>
        </p:spPr>
      </p:pic>
      <p:sp>
        <p:nvSpPr>
          <p:cNvPr id="3" name="TextBox 2"/>
          <p:cNvSpPr txBox="1"/>
          <p:nvPr/>
        </p:nvSpPr>
        <p:spPr>
          <a:xfrm>
            <a:off x="228600" y="228600"/>
            <a:ext cx="868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HAZARDS ON THE PAD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5775" y="1092653"/>
            <a:ext cx="34585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cago" pitchFamily="34" charset="0"/>
              </a:rPr>
              <a:t>HIGH PRESSURE</a:t>
            </a:r>
          </a:p>
          <a:p>
            <a:pPr algn="ctr">
              <a:defRPr/>
            </a:pP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cago" pitchFamily="34" charset="0"/>
              </a:rPr>
              <a:t>SURFACE LINES</a:t>
            </a:r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cago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57801" y="2935459"/>
            <a:ext cx="350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cago" pitchFamily="34" charset="0"/>
              </a:rPr>
              <a:t>DRIVING OBSTRUCTIONS</a:t>
            </a:r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cago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6250" y="6167736"/>
            <a:ext cx="350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cago" pitchFamily="34" charset="0"/>
              </a:rPr>
              <a:t>FLAMMABLES</a:t>
            </a:r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cago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5301" y="3314700"/>
            <a:ext cx="20473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cago" pitchFamily="34" charset="0"/>
              </a:rPr>
              <a:t>TRIP HAZARDS</a:t>
            </a: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cago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57801" y="6174433"/>
            <a:ext cx="3505199" cy="45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cago" pitchFamily="34" charset="0"/>
              </a:rPr>
              <a:t>HAZMAT</a:t>
            </a:r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cag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t="10530" b="1481"/>
          <a:stretch/>
        </p:blipFill>
        <p:spPr>
          <a:xfrm>
            <a:off x="4953000" y="3913991"/>
            <a:ext cx="3962400" cy="27154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2286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cago" pitchFamily="34" charset="0"/>
              </a:rPr>
              <a:t>Are Well Pads A Safe Haven??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cago" pitchFamily="34" charset="0"/>
            </a:endParaRPr>
          </a:p>
        </p:txBody>
      </p:sp>
      <p:pic>
        <p:nvPicPr>
          <p:cNvPr id="1026" name="Picture 2" descr="S:\Photos\NRS INSPECTIONS\1AManhattanFed\P718004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53000" y="1066801"/>
            <a:ext cx="3962400" cy="2667000"/>
          </a:xfrm>
          <a:prstGeom prst="rect">
            <a:avLst/>
          </a:prstGeom>
          <a:noFill/>
        </p:spPr>
      </p:pic>
      <p:pic>
        <p:nvPicPr>
          <p:cNvPr id="1028" name="Picture 4" descr="S:\Photos\NRS INSPECTIONS\LHDU 08-22-2006\lhdu 2194\P1000342.JPG"/>
          <p:cNvPicPr>
            <a:picLocks noChangeAspect="1" noChangeArrowheads="1"/>
          </p:cNvPicPr>
          <p:nvPr/>
        </p:nvPicPr>
        <p:blipFill>
          <a:blip r:embed="rId4" cstate="print"/>
          <a:srcRect b="13725"/>
          <a:stretch>
            <a:fillRect/>
          </a:stretch>
        </p:blipFill>
        <p:spPr bwMode="auto">
          <a:xfrm>
            <a:off x="228600" y="1066800"/>
            <a:ext cx="3886200" cy="2667000"/>
          </a:xfrm>
          <a:prstGeom prst="rect">
            <a:avLst/>
          </a:prstGeom>
          <a:noFill/>
        </p:spPr>
      </p:pic>
      <p:pic>
        <p:nvPicPr>
          <p:cNvPr id="7" name="Picture 6" descr="DSC00332.JPG"/>
          <p:cNvPicPr>
            <a:picLocks noChangeAspect="1"/>
          </p:cNvPicPr>
          <p:nvPr/>
        </p:nvPicPr>
        <p:blipFill>
          <a:blip r:embed="rId5" cstate="print"/>
          <a:srcRect t="7315" b="12222"/>
          <a:stretch>
            <a:fillRect/>
          </a:stretch>
        </p:blipFill>
        <p:spPr>
          <a:xfrm>
            <a:off x="228600" y="3886200"/>
            <a:ext cx="3886200" cy="2743200"/>
          </a:xfrm>
          <a:prstGeom prst="rect">
            <a:avLst/>
          </a:prstGeom>
        </p:spPr>
      </p:pic>
      <p:pic>
        <p:nvPicPr>
          <p:cNvPr id="1039" name="Picture 15" descr="C:\Documents and Settings\g2harris\Local Settings\Temporary Internet Files\Content.IE5\6DQLBG4C\MCj04413220000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6200" y="5486400"/>
            <a:ext cx="1143000" cy="990600"/>
          </a:xfrm>
          <a:prstGeom prst="rect">
            <a:avLst/>
          </a:prstGeom>
          <a:noFill/>
        </p:spPr>
      </p:pic>
      <p:pic>
        <p:nvPicPr>
          <p:cNvPr id="1040" name="Picture 16" descr="C:\Documents and Settings\g2harris\Local Settings\Temporary Internet Files\Content.IE5\B2A4O3RC\MCj04413210000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5486400"/>
            <a:ext cx="1143000" cy="990600"/>
          </a:xfrm>
          <a:prstGeom prst="rect">
            <a:avLst/>
          </a:prstGeom>
          <a:noFill/>
        </p:spPr>
      </p:pic>
      <p:pic>
        <p:nvPicPr>
          <p:cNvPr id="1044" name="Picture 20" descr="C:\Documents and Settings\g2harris\Local Settings\Temporary Internet Files\Content.IE5\HTWEB2EQ\MCj04414980000[1]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2590799"/>
            <a:ext cx="1142999" cy="1066801"/>
          </a:xfrm>
          <a:prstGeom prst="rect">
            <a:avLst/>
          </a:prstGeom>
          <a:noFill/>
        </p:spPr>
      </p:pic>
      <p:pic>
        <p:nvPicPr>
          <p:cNvPr id="31" name="Picture 20" descr="C:\Documents and Settings\g2harris\Local Settings\Temporary Internet Files\Content.IE5\HTWEB2EQ\MCj04414980000[1]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96200" y="2590800"/>
            <a:ext cx="1142999" cy="106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4724400" cy="8683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Chicago" pitchFamily="34" charset="0"/>
              </a:rPr>
              <a:t>POWER LINES</a:t>
            </a:r>
            <a:endParaRPr lang="en-US" sz="3600" dirty="0">
              <a:solidFill>
                <a:schemeClr val="tx1"/>
              </a:solidFill>
              <a:latin typeface="Chicago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838200"/>
            <a:ext cx="45719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Hundreds of miles of various transmission &amp; distribution lines cross the landscape.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Power lines pose a unique hazard &amp; warrant mitigation actions that reduce risk to both ground personnel and aircraft.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Refer to “Power Line Safety”</a:t>
            </a:r>
          </a:p>
          <a:p>
            <a:pPr algn="ctr"/>
            <a:r>
              <a:rPr lang="en-US" dirty="0" smtClean="0"/>
              <a:t>on pages 22 &amp; 23 of the IRPG.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" y="3949142"/>
            <a:ext cx="3886200" cy="2652712"/>
          </a:xfrm>
          <a:prstGeom prst="rect">
            <a:avLst/>
          </a:prstGeom>
          <a:ln w="19050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2"/>
          <a:stretch/>
        </p:blipFill>
        <p:spPr>
          <a:xfrm>
            <a:off x="5052956" y="3951505"/>
            <a:ext cx="3660738" cy="2652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r="4298"/>
          <a:stretch/>
        </p:blipFill>
        <p:spPr>
          <a:xfrm>
            <a:off x="5052956" y="375523"/>
            <a:ext cx="3660738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7358</TotalTime>
  <Words>1124</Words>
  <Application>Microsoft Office PowerPoint</Application>
  <PresentationFormat>On-screen Show (4:3)</PresentationFormat>
  <Paragraphs>256</Paragraphs>
  <Slides>19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 LINES</vt:lpstr>
      <vt:lpstr>PowerPoint Presentation</vt:lpstr>
      <vt:lpstr>FIRE EXTINGHUISHERS</vt:lpstr>
      <vt:lpstr>PowerPoint Presentation</vt:lpstr>
      <vt:lpstr>H2S</vt:lpstr>
      <vt:lpstr>PowerPoint Presentation</vt:lpstr>
      <vt:lpstr>PowerPoint Presentation</vt:lpstr>
      <vt:lpstr>PowerPoint Presentation</vt:lpstr>
      <vt:lpstr>PowerPoint Presentation</vt:lpstr>
      <vt:lpstr>MAN CAMPS</vt:lpstr>
      <vt:lpstr>RISK  vs.  GAIN</vt:lpstr>
    </vt:vector>
  </TitlesOfParts>
  <Company>Rifle Fire Protection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rojones</dc:creator>
  <cp:lastModifiedBy>Harris, Garner A</cp:lastModifiedBy>
  <cp:revision>515</cp:revision>
  <dcterms:created xsi:type="dcterms:W3CDTF">2007-05-30T12:35:30Z</dcterms:created>
  <dcterms:modified xsi:type="dcterms:W3CDTF">2013-12-02T21:02:46Z</dcterms:modified>
</cp:coreProperties>
</file>